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72" r:id="rId5"/>
    <p:sldId id="271" r:id="rId6"/>
    <p:sldId id="273" r:id="rId7"/>
    <p:sldId id="274" r:id="rId8"/>
    <p:sldId id="275" r:id="rId9"/>
    <p:sldId id="259" r:id="rId10"/>
    <p:sldId id="260" r:id="rId11"/>
    <p:sldId id="262" r:id="rId12"/>
    <p:sldId id="263" r:id="rId13"/>
    <p:sldId id="264" r:id="rId14"/>
    <p:sldId id="276" r:id="rId15"/>
    <p:sldId id="261" r:id="rId16"/>
    <p:sldId id="277" r:id="rId17"/>
    <p:sldId id="267" r:id="rId18"/>
    <p:sldId id="268" r:id="rId19"/>
    <p:sldId id="270" r:id="rId20"/>
  </p:sldIdLst>
  <p:sldSz cx="9144000" cy="5143500" type="screen16x9"/>
  <p:notesSz cx="6858000" cy="9144000"/>
  <p:embeddedFontLs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6FFCD2-4433-4B5B-9D43-19EFEF158CA5}">
  <a:tblStyle styleId="{BA6FFCD2-4433-4B5B-9D43-19EFEF158C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CA4F6F-C97F-43E1-8481-411B03731BB2}"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87" autoAdjust="0"/>
  </p:normalViewPr>
  <p:slideViewPr>
    <p:cSldViewPr snapToGrid="0">
      <p:cViewPr varScale="1">
        <p:scale>
          <a:sx n="64" d="100"/>
          <a:sy n="64" d="100"/>
        </p:scale>
        <p:origin x="134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Implement our method with 40 features first </a:t>
            </a:r>
            <a:endParaRPr/>
          </a:p>
          <a:p>
            <a:pPr marL="0" lvl="0" indent="0" algn="l" rtl="0">
              <a:lnSpc>
                <a:spcPct val="100000"/>
              </a:lnSpc>
              <a:spcBef>
                <a:spcPts val="0"/>
              </a:spcBef>
              <a:spcAft>
                <a:spcPts val="0"/>
              </a:spcAft>
              <a:buSzPts val="1100"/>
              <a:buNone/>
            </a:pPr>
            <a:r>
              <a:rPr lang="vi"/>
              <a:t>The R2 validation over the range of alpha from 10 to 1000</a:t>
            </a:r>
            <a:endParaRPr/>
          </a:p>
          <a:p>
            <a:pPr marL="0" lvl="0" indent="0" algn="l" rtl="0">
              <a:lnSpc>
                <a:spcPct val="100000"/>
              </a:lnSpc>
              <a:spcBef>
                <a:spcPts val="0"/>
              </a:spcBef>
              <a:spcAft>
                <a:spcPts val="0"/>
              </a:spcAft>
              <a:buSzPts val="1100"/>
              <a:buNone/>
            </a:pPr>
            <a:r>
              <a:rPr lang="vi"/>
              <a:t>The variation due to degree of polynomial &gt; the one due to the regulation</a:t>
            </a:r>
            <a:endParaRPr/>
          </a:p>
          <a:p>
            <a:pPr marL="0" lvl="0" indent="0" algn="l" rtl="0">
              <a:lnSpc>
                <a:spcPct val="100000"/>
              </a:lnSpc>
              <a:spcBef>
                <a:spcPts val="0"/>
              </a:spcBef>
              <a:spcAft>
                <a:spcPts val="0"/>
              </a:spcAft>
              <a:buSzPts val="1100"/>
              <a:buNone/>
            </a:pPr>
            <a:r>
              <a:rPr lang="vi"/>
              <a:t>when we look at the MSE_train and test of two model at the best value of alpha, 2nd one give us a better performance, </a:t>
            </a:r>
            <a:endParaRPr/>
          </a:p>
          <a:p>
            <a:pPr marL="0" lvl="0" indent="0" algn="l" rtl="0">
              <a:lnSpc>
                <a:spcPct val="100000"/>
              </a:lnSpc>
              <a:spcBef>
                <a:spcPts val="0"/>
              </a:spcBef>
              <a:spcAft>
                <a:spcPts val="0"/>
              </a:spcAft>
              <a:buSzPts val="1100"/>
              <a:buNone/>
            </a:pPr>
            <a:r>
              <a:rPr lang="vi"/>
              <a:t>Look at the magnitude of MSE </a:t>
            </a:r>
            <a:r>
              <a:rPr lang="vi">
                <a:solidFill>
                  <a:schemeClr val="dk1"/>
                </a:solidFill>
              </a:rPr>
              <a:t>the performance is pretty good.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X_20_lasso</a:t>
            </a:r>
            <a:br>
              <a:rPr lang="vi"/>
            </a:br>
            <a:r>
              <a:rPr lang="vi"/>
              <a:t>X_20_PCA</a:t>
            </a:r>
            <a:endParaRPr/>
          </a:p>
          <a:p>
            <a:pPr marL="0" lvl="0" indent="0" algn="l" rtl="0">
              <a:lnSpc>
                <a:spcPct val="100000"/>
              </a:lnSpc>
              <a:spcBef>
                <a:spcPts val="0"/>
              </a:spcBef>
              <a:spcAft>
                <a:spcPts val="0"/>
              </a:spcAft>
              <a:buSzPts val="1100"/>
              <a:buNone/>
            </a:pPr>
            <a:r>
              <a:rPr lang="vi"/>
              <a:t>Plot the validation curve 20 features without ridge regularization with two different method of dimension reduction</a:t>
            </a:r>
            <a:endParaRPr/>
          </a:p>
          <a:p>
            <a:pPr marL="0" lvl="0" indent="0" algn="l" rtl="0">
              <a:lnSpc>
                <a:spcPct val="100000"/>
              </a:lnSpc>
              <a:spcBef>
                <a:spcPts val="0"/>
              </a:spcBef>
              <a:spcAft>
                <a:spcPts val="0"/>
              </a:spcAft>
              <a:buSzPts val="1100"/>
              <a:buNone/>
            </a:pPr>
            <a:r>
              <a:rPr lang="vi"/>
              <a:t>Lasso give us the best result in term of MSE</a:t>
            </a:r>
            <a:endParaRPr/>
          </a:p>
          <a:p>
            <a:pPr marL="0" lvl="0" indent="0" algn="l" rtl="0">
              <a:lnSpc>
                <a:spcPct val="100000"/>
              </a:lnSpc>
              <a:spcBef>
                <a:spcPts val="0"/>
              </a:spcBef>
              <a:spcAft>
                <a:spcPts val="0"/>
              </a:spcAft>
              <a:buSzPts val="1100"/>
              <a:buNone/>
            </a:pPr>
            <a:r>
              <a:rPr lang="vi"/>
              <a:t>First and second degree here seems to be underfitting.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vi"/>
              <a:t>From the graph, we can observe several trends: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vi"/>
              <a:t>As the alpha value increases, the performance of the first-degree polynomial features declines slowly, which suggests that these models are less sensitive to the increase in regularization.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vi"/>
              <a:t>The second and third-degree polynomial models (both PCA and Lasso) tend to have lower R^2 scores at lower alpha values compared to the first-degree polynomial models. This could indicate overfitting when regularization is low.</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vi"/>
              <a:t>The Lasso models show a more pronounced decline in performance with increasing alpha values compared to PCA models. This is likely because, as alpha increases, Lasso is reducing the number of features more aggressively, which can lead to underfitting.</a:t>
            </a:r>
            <a:endParaRPr/>
          </a:p>
          <a:p>
            <a:pPr marL="0" lvl="0" indent="0" algn="l" rtl="0">
              <a:lnSpc>
                <a:spcPct val="100000"/>
              </a:lnSpc>
              <a:spcBef>
                <a:spcPts val="0"/>
              </a:spcBef>
              <a:spcAft>
                <a:spcPts val="0"/>
              </a:spcAft>
              <a:buSzPts val="1100"/>
              <a:buNone/>
            </a:pPr>
            <a:endParaRPr sz="1200">
              <a:solidFill>
                <a:srgbClr val="374151"/>
              </a:solidFill>
              <a:latin typeface="Roboto"/>
              <a:ea typeface="Roboto"/>
              <a:cs typeface="Roboto"/>
              <a:sym typeface="Roboto"/>
            </a:endParaRPr>
          </a:p>
          <a:p>
            <a:pPr marL="0" lvl="0" indent="0" algn="l" rtl="0">
              <a:lnSpc>
                <a:spcPct val="100000"/>
              </a:lnSpc>
              <a:spcBef>
                <a:spcPts val="0"/>
              </a:spcBef>
              <a:spcAft>
                <a:spcPts val="0"/>
              </a:spcAft>
              <a:buSzPts val="1100"/>
              <a:buNone/>
            </a:pPr>
            <a:r>
              <a:rPr lang="vi" sz="1200">
                <a:solidFill>
                  <a:srgbClr val="374151"/>
                </a:solidFill>
                <a:latin typeface="Roboto"/>
                <a:ea typeface="Roboto"/>
                <a:cs typeface="Roboto"/>
                <a:sym typeface="Roboto"/>
              </a:rPr>
              <a:t>This indicates that the Lasso model may be more sensitive to increases in regularization, possibly due to a higher initial number of features that are being penalized and reduced to zero.</a:t>
            </a:r>
            <a:endParaRPr sz="1200">
              <a:solidFill>
                <a:srgbClr val="37415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1916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We choose here the number of feature is 20 cause we could go upto 25 or 30 with 3rd degree</a:t>
            </a:r>
            <a:endParaRPr/>
          </a:p>
          <a:p>
            <a:pPr marL="0" lvl="0" indent="0" algn="l" rtl="0">
              <a:lnSpc>
                <a:spcPct val="100000"/>
              </a:lnSpc>
              <a:spcBef>
                <a:spcPts val="0"/>
              </a:spcBef>
              <a:spcAft>
                <a:spcPts val="0"/>
              </a:spcAft>
              <a:buSzPts val="1100"/>
              <a:buNone/>
            </a:pPr>
            <a:r>
              <a:rPr lang="vi"/>
              <a:t>Some of the features that are the most important in predicting the temperatures in Paris, I four most important one are the temperature in different stations</a:t>
            </a:r>
            <a:endParaRPr/>
          </a:p>
          <a:p>
            <a:pPr marL="0" lvl="0" indent="0" algn="l" rtl="0">
              <a:lnSpc>
                <a:spcPct val="100000"/>
              </a:lnSpc>
              <a:spcBef>
                <a:spcPts val="0"/>
              </a:spcBef>
              <a:spcAft>
                <a:spcPts val="0"/>
              </a:spcAft>
              <a:buSzPts val="1100"/>
              <a:buNone/>
            </a:pPr>
            <a:r>
              <a:rPr lang="vi"/>
              <a:t>20 features is then chosen for PCA as well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file:///C:/Users/Nay/Downloads/interactive_map_europe.html</a:t>
            </a:r>
          </a:p>
          <a:p>
            <a:endParaRPr lang="en-US" dirty="0"/>
          </a:p>
        </p:txBody>
      </p:sp>
    </p:spTree>
    <p:extLst>
      <p:ext uri="{BB962C8B-B14F-4D97-AF65-F5344CB8AC3E}">
        <p14:creationId xmlns:p14="http://schemas.microsoft.com/office/powerpoint/2010/main" val="586481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Number of Features: so basically here we also need to discover more about number of features. In our case, we arbitrarily choose the features with lasso. But if we choose randomly 20 features, we dont know which will be better. And another thing is that in the case of the comparison between direct polynomial regression with polynomial regressions, due to the limited of memory, we know that the direct polynomial regression with 3rd degree will have a better performance.</a:t>
            </a:r>
            <a:endParaRPr sz="1200">
              <a:solidFill>
                <a:srgbClr val="37415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Outline of our 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vi" dirty="0"/>
              <a:t>5 stations =&gt; 50 parameters in total</a:t>
            </a:r>
            <a:endParaRPr dirty="0"/>
          </a:p>
          <a:p>
            <a:pPr marL="457200" lvl="0" indent="-298450" algn="l" rtl="0">
              <a:lnSpc>
                <a:spcPct val="100000"/>
              </a:lnSpc>
              <a:spcBef>
                <a:spcPts val="0"/>
              </a:spcBef>
              <a:spcAft>
                <a:spcPts val="0"/>
              </a:spcAft>
              <a:buSzPts val="1100"/>
              <a:buChar char="-"/>
            </a:pPr>
            <a:r>
              <a:rPr lang="vi" dirty="0"/>
              <a:t>Assumption =&gt; Use 40 parameters to predicts 10 features, but in this project we try to compare dif models =&gt; 1 para: temperature</a:t>
            </a:r>
            <a:endParaRPr dirty="0"/>
          </a:p>
          <a:p>
            <a:pPr marL="457200" lvl="0" indent="-298450" algn="l" rtl="0">
              <a:lnSpc>
                <a:spcPct val="100000"/>
              </a:lnSpc>
              <a:spcBef>
                <a:spcPts val="0"/>
              </a:spcBef>
              <a:spcAft>
                <a:spcPts val="0"/>
              </a:spcAft>
              <a:buSzPts val="1100"/>
              <a:buChar char="-"/>
            </a:pPr>
            <a:r>
              <a:rPr lang="vi" dirty="0"/>
              <a:t>Hourly time series data in 40 years, which means a huge amount of data</a:t>
            </a:r>
            <a:endParaRPr dirty="0"/>
          </a:p>
          <a:p>
            <a:pPr marL="0" lvl="0" indent="0" algn="l" rtl="0">
              <a:lnSpc>
                <a:spcPct val="100000"/>
              </a:lnSpc>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vi" dirty="0"/>
              <a:t>5 stations =&gt; 50 parameters in total</a:t>
            </a:r>
            <a:endParaRPr dirty="0"/>
          </a:p>
          <a:p>
            <a:pPr marL="457200" lvl="0" indent="-298450" algn="l" rtl="0">
              <a:lnSpc>
                <a:spcPct val="100000"/>
              </a:lnSpc>
              <a:spcBef>
                <a:spcPts val="0"/>
              </a:spcBef>
              <a:spcAft>
                <a:spcPts val="0"/>
              </a:spcAft>
              <a:buSzPts val="1100"/>
              <a:buChar char="-"/>
            </a:pPr>
            <a:r>
              <a:rPr lang="vi" dirty="0"/>
              <a:t>Assumption =&gt; Use 40 parameters to predicts 10 features, but in this project we try to compare dif models =&gt; 1 para: temperature</a:t>
            </a:r>
            <a:endParaRPr dirty="0"/>
          </a:p>
          <a:p>
            <a:pPr marL="457200" lvl="0" indent="-298450" algn="l" rtl="0">
              <a:lnSpc>
                <a:spcPct val="100000"/>
              </a:lnSpc>
              <a:spcBef>
                <a:spcPts val="0"/>
              </a:spcBef>
              <a:spcAft>
                <a:spcPts val="0"/>
              </a:spcAft>
              <a:buSzPts val="1100"/>
              <a:buChar char="-"/>
            </a:pPr>
            <a:r>
              <a:rPr lang="vi" dirty="0"/>
              <a:t>Hourly time series data in 40 years, which means a huge amount of data</a:t>
            </a:r>
            <a:endParaRPr dirty="0"/>
          </a:p>
          <a:p>
            <a:pPr marL="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2227368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2219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3999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93609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8947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dirty="0"/>
              <a:t>Clean the data X and y, Normalize with standard scaler get X_normalized and y_normalized</a:t>
            </a:r>
            <a:endParaRPr dirty="0"/>
          </a:p>
          <a:p>
            <a:pPr marL="0" lvl="0" indent="0" algn="l" rtl="0">
              <a:lnSpc>
                <a:spcPct val="100000"/>
              </a:lnSpc>
              <a:spcBef>
                <a:spcPts val="0"/>
              </a:spcBef>
              <a:spcAft>
                <a:spcPts val="0"/>
              </a:spcAft>
              <a:buSzPts val="1100"/>
              <a:buNone/>
            </a:pPr>
            <a:r>
              <a:rPr lang="vi" dirty="0"/>
              <a:t>We transform X normalize into X_poly by Polynomial form either 1st 2nd 3rd degree</a:t>
            </a:r>
            <a:endParaRPr dirty="0"/>
          </a:p>
          <a:p>
            <a:pPr marL="0" lvl="0" indent="0" algn="l" rtl="0">
              <a:lnSpc>
                <a:spcPct val="100000"/>
              </a:lnSpc>
              <a:spcBef>
                <a:spcPts val="0"/>
              </a:spcBef>
              <a:spcAft>
                <a:spcPts val="0"/>
              </a:spcAft>
              <a:buSzPts val="1100"/>
              <a:buNone/>
            </a:pPr>
            <a:r>
              <a:rPr lang="vi" dirty="0"/>
              <a:t>Then we apply  ridge regularization on X_poly, we split data into two set: cross validation (30 years in 5 folds) to get the best alpha, the use that ridge with that alpha train model on CV to get mse train then to test on the testing set (10 years). </a:t>
            </a:r>
            <a:endParaRPr dirty="0"/>
          </a:p>
          <a:p>
            <a:pPr marL="0" lvl="0" indent="0" algn="l" rtl="0">
              <a:lnSpc>
                <a:spcPct val="100000"/>
              </a:lnSpc>
              <a:spcBef>
                <a:spcPts val="0"/>
              </a:spcBef>
              <a:spcAft>
                <a:spcPts val="0"/>
              </a:spcAft>
              <a:buSzPts val="1100"/>
              <a:buNone/>
            </a:pPr>
            <a:r>
              <a:rPr lang="vi" dirty="0"/>
              <a:t>one function called poly_ridge the input of this function is…</a:t>
            </a:r>
            <a:endParaRPr dirty="0"/>
          </a:p>
          <a:p>
            <a:pPr marL="0" lvl="0" indent="0" algn="l" rtl="0">
              <a:lnSpc>
                <a:spcPct val="100000"/>
              </a:lnSpc>
              <a:spcBef>
                <a:spcPts val="0"/>
              </a:spcBef>
              <a:spcAft>
                <a:spcPts val="0"/>
              </a:spcAft>
              <a:buSzPts val="1100"/>
              <a:buNone/>
            </a:pPr>
            <a:r>
              <a:rPr lang="vi" dirty="0"/>
              <a:t>The output of this function are…</a:t>
            </a:r>
            <a:endParaRPr dirty="0"/>
          </a:p>
          <a:p>
            <a:pPr marL="0" lvl="0" indent="0" algn="l" rtl="0">
              <a:lnSpc>
                <a:spcPct val="100000"/>
              </a:lnSpc>
              <a:spcBef>
                <a:spcPts val="0"/>
              </a:spcBef>
              <a:spcAft>
                <a:spcPts val="0"/>
              </a:spcAft>
              <a:buSzPts val="1100"/>
              <a:buNone/>
            </a:pPr>
            <a:r>
              <a:rPr lang="vi" dirty="0"/>
              <a:t>We can not  go up to 3rd degree of 40 features, into 20 features in this case </a:t>
            </a:r>
            <a:endParaRPr dirty="0"/>
          </a:p>
          <a:p>
            <a:pPr marL="0" lvl="0" indent="0" algn="l" rtl="0">
              <a:lnSpc>
                <a:spcPct val="100000"/>
              </a:lnSpc>
              <a:spcBef>
                <a:spcPts val="0"/>
              </a:spcBef>
              <a:spcAft>
                <a:spcPts val="0"/>
              </a:spcAft>
              <a:buSzPts val="1100"/>
              <a:buNone/>
            </a:pPr>
            <a:r>
              <a:rPr lang="vi" dirty="0"/>
              <a:t>This family with another one, neural network</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
        <p:cNvGrpSpPr/>
        <p:nvPr/>
      </p:nvGrpSpPr>
      <p:grpSpPr>
        <a:xfrm>
          <a:off x="0" y="0"/>
          <a:ext cx="0" cy="0"/>
          <a:chOff x="0" y="0"/>
          <a:chExt cx="0" cy="0"/>
        </a:xfrm>
      </p:grpSpPr>
      <p:sp>
        <p:nvSpPr>
          <p:cNvPr id="14" name="Google Shape;14;p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 name="Google Shape;16;p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 name="Google Shape;17;p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 name="Google Shape;3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windpowerengineering.com/weather-forecasting/onset-announces-low-cost-sensors-award-winning-hobo-weather-stati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meteostat.net/e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wunderground.com/pws/overvie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t="-19000" b="-19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65314" y="993500"/>
            <a:ext cx="9013372" cy="16641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ts val="5200"/>
              <a:buNone/>
            </a:pPr>
            <a:r>
              <a:rPr lang="en-US" sz="3600" b="1" dirty="0"/>
              <a:t>IBM COURSERA CAPSTONE PROJECT</a:t>
            </a:r>
            <a:br>
              <a:rPr lang="en-US" sz="3600" b="1" dirty="0"/>
            </a:br>
            <a:endParaRPr sz="3600" b="1" dirty="0"/>
          </a:p>
          <a:p>
            <a:pPr marL="0" lvl="0" indent="0" algn="ctr" rtl="0">
              <a:lnSpc>
                <a:spcPct val="100000"/>
              </a:lnSpc>
              <a:spcBef>
                <a:spcPts val="0"/>
              </a:spcBef>
              <a:spcAft>
                <a:spcPts val="0"/>
              </a:spcAft>
              <a:buSzPts val="5200"/>
              <a:buNone/>
            </a:pPr>
            <a:r>
              <a:rPr lang="vi" sz="3700" b="1" dirty="0"/>
              <a:t> Weather Stations</a:t>
            </a:r>
            <a:endParaRPr sz="3700" b="1" dirty="0"/>
          </a:p>
        </p:txBody>
      </p:sp>
      <p:sp>
        <p:nvSpPr>
          <p:cNvPr id="55" name="Google Shape;55;p13"/>
          <p:cNvSpPr txBox="1">
            <a:spLocks noGrp="1"/>
          </p:cNvSpPr>
          <p:nvPr>
            <p:ph type="subTitle" idx="1"/>
          </p:nvPr>
        </p:nvSpPr>
        <p:spPr>
          <a:xfrm>
            <a:off x="311700" y="3161575"/>
            <a:ext cx="8520600" cy="1150200"/>
          </a:xfrm>
          <a:prstGeom prst="rect">
            <a:avLst/>
          </a:prstGeom>
          <a:noFill/>
          <a:ln>
            <a:noFill/>
          </a:ln>
        </p:spPr>
        <p:txBody>
          <a:bodyPr spcFirstLastPara="1" wrap="square" lIns="91425" tIns="91425" rIns="91425" bIns="91425" anchor="t" anchorCtr="0">
            <a:normAutofit/>
          </a:bodyPr>
          <a:lstStyle/>
          <a:p>
            <a:pPr marL="0" lvl="0" indent="0" algn="ctr" rtl="0">
              <a:lnSpc>
                <a:spcPct val="90000"/>
              </a:lnSpc>
              <a:spcBef>
                <a:spcPts val="0"/>
              </a:spcBef>
              <a:spcAft>
                <a:spcPts val="0"/>
              </a:spcAft>
              <a:buSzPct val="151351"/>
              <a:buNone/>
            </a:pPr>
            <a:r>
              <a:rPr lang="vi" sz="2000" dirty="0">
                <a:solidFill>
                  <a:schemeClr val="dk1"/>
                </a:solidFill>
              </a:rPr>
              <a:t>Vo Thoi Nay</a:t>
            </a:r>
            <a:endParaRPr sz="2000" dirty="0">
              <a:solidFill>
                <a:schemeClr val="dk1"/>
              </a:solidFill>
            </a:endParaRPr>
          </a:p>
          <a:p>
            <a:pPr marL="0" lvl="0" indent="0" algn="ctr" rtl="0">
              <a:lnSpc>
                <a:spcPct val="90000"/>
              </a:lnSpc>
              <a:spcBef>
                <a:spcPts val="0"/>
              </a:spcBef>
              <a:spcAft>
                <a:spcPts val="0"/>
              </a:spcAft>
              <a:buSzPct val="151351"/>
              <a:buNone/>
            </a:pPr>
            <a:endParaRPr sz="2000" dirty="0">
              <a:solidFill>
                <a:schemeClr val="dk1"/>
              </a:solidFill>
            </a:endParaRPr>
          </a:p>
          <a:p>
            <a:pPr marL="0" lvl="0" indent="0" algn="ctr" rtl="0">
              <a:lnSpc>
                <a:spcPct val="90000"/>
              </a:lnSpc>
              <a:spcBef>
                <a:spcPts val="0"/>
              </a:spcBef>
              <a:spcAft>
                <a:spcPts val="0"/>
              </a:spcAft>
              <a:buSzPct val="151351"/>
              <a:buNone/>
            </a:pPr>
            <a:r>
              <a:rPr lang="en-US" sz="2000" dirty="0">
                <a:solidFill>
                  <a:schemeClr val="dk1"/>
                </a:solidFill>
              </a:rPr>
              <a:t>July</a:t>
            </a:r>
            <a:r>
              <a:rPr lang="vi" sz="2000" dirty="0">
                <a:solidFill>
                  <a:schemeClr val="dk1"/>
                </a:solidFill>
              </a:rPr>
              <a:t> </a:t>
            </a:r>
            <a:r>
              <a:rPr lang="en-US" sz="2000" dirty="0">
                <a:solidFill>
                  <a:schemeClr val="dk1"/>
                </a:solidFill>
              </a:rPr>
              <a:t>2nd</a:t>
            </a:r>
            <a:r>
              <a:rPr lang="vi" sz="2000" dirty="0">
                <a:solidFill>
                  <a:schemeClr val="dk1"/>
                </a:solidFill>
              </a:rPr>
              <a:t>, 202</a:t>
            </a:r>
            <a:r>
              <a:rPr lang="en-US" sz="2000" dirty="0">
                <a:solidFill>
                  <a:schemeClr val="dk1"/>
                </a:solidFill>
              </a:rPr>
              <a:t>4</a:t>
            </a:r>
            <a:endParaRPr sz="2000" dirty="0">
              <a:solidFill>
                <a:schemeClr val="dk1"/>
              </a:solidFill>
            </a:endParaRPr>
          </a:p>
        </p:txBody>
      </p:sp>
      <p:sp>
        <p:nvSpPr>
          <p:cNvPr id="57" name="Google Shape;5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a:t>
            </a:fld>
            <a:endParaRPr/>
          </a:p>
        </p:txBody>
      </p:sp>
      <p:pic>
        <p:nvPicPr>
          <p:cNvPr id="2" name="Picture 2" descr="IBM Skills Network Logo - Horizontal-noai copy.png">
            <a:extLst>
              <a:ext uri="{FF2B5EF4-FFF2-40B4-BE49-F238E27FC236}">
                <a16:creationId xmlns:a16="http://schemas.microsoft.com/office/drawing/2014/main" id="{3CEF506C-DCE9-1C7A-C800-45BF5B29289E}"/>
              </a:ext>
            </a:extLst>
          </p:cNvPr>
          <p:cNvPicPr>
            <a:picLocks noChangeAspect="1"/>
          </p:cNvPicPr>
          <p:nvPr/>
        </p:nvPicPr>
        <p:blipFill>
          <a:blip r:embed="rId4">
            <a:duotone>
              <a:prstClr val="black"/>
              <a:schemeClr val="accent1">
                <a:tint val="45000"/>
                <a:satMod val="400000"/>
              </a:schemeClr>
            </a:duotone>
          </a:blip>
          <a:stretch>
            <a:fillRect/>
          </a:stretch>
        </p:blipFill>
        <p:spPr>
          <a:xfrm>
            <a:off x="190545" y="128360"/>
            <a:ext cx="2893186" cy="865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1141200" y="290400"/>
            <a:ext cx="68616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vi"/>
              <a:t>RESULTS - Comparison within 40 features </a:t>
            </a:r>
            <a:endParaRPr/>
          </a:p>
        </p:txBody>
      </p:sp>
      <p:pic>
        <p:nvPicPr>
          <p:cNvPr id="91" name="Google Shape;91;p17"/>
          <p:cNvPicPr preferRelativeResize="0"/>
          <p:nvPr/>
        </p:nvPicPr>
        <p:blipFill rotWithShape="1">
          <a:blip r:embed="rId3">
            <a:alphaModFix/>
          </a:blip>
          <a:srcRect/>
          <a:stretch/>
        </p:blipFill>
        <p:spPr>
          <a:xfrm>
            <a:off x="199075" y="1288950"/>
            <a:ext cx="5623775" cy="3374275"/>
          </a:xfrm>
          <a:prstGeom prst="rect">
            <a:avLst/>
          </a:prstGeom>
          <a:noFill/>
          <a:ln>
            <a:noFill/>
          </a:ln>
        </p:spPr>
      </p:pic>
      <p:sp>
        <p:nvSpPr>
          <p:cNvPr id="92" name="Google Shape;9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10</a:t>
            </a:fld>
            <a:endParaRPr/>
          </a:p>
        </p:txBody>
      </p:sp>
      <p:graphicFrame>
        <p:nvGraphicFramePr>
          <p:cNvPr id="93" name="Google Shape;93;p17"/>
          <p:cNvGraphicFramePr/>
          <p:nvPr/>
        </p:nvGraphicFramePr>
        <p:xfrm>
          <a:off x="5206650" y="3035650"/>
          <a:ext cx="3583350" cy="1308385"/>
        </p:xfrm>
        <a:graphic>
          <a:graphicData uri="http://schemas.openxmlformats.org/drawingml/2006/table">
            <a:tbl>
              <a:tblPr>
                <a:noFill/>
                <a:tableStyleId>{BA6FFCD2-4433-4B5B-9D43-19EFEF158CA5}</a:tableStyleId>
              </a:tblPr>
              <a:tblGrid>
                <a:gridCol w="1194450">
                  <a:extLst>
                    <a:ext uri="{9D8B030D-6E8A-4147-A177-3AD203B41FA5}">
                      <a16:colId xmlns:a16="http://schemas.microsoft.com/office/drawing/2014/main" val="20000"/>
                    </a:ext>
                  </a:extLst>
                </a:gridCol>
                <a:gridCol w="1194450">
                  <a:extLst>
                    <a:ext uri="{9D8B030D-6E8A-4147-A177-3AD203B41FA5}">
                      <a16:colId xmlns:a16="http://schemas.microsoft.com/office/drawing/2014/main" val="20001"/>
                    </a:ext>
                  </a:extLst>
                </a:gridCol>
                <a:gridCol w="1194450">
                  <a:extLst>
                    <a:ext uri="{9D8B030D-6E8A-4147-A177-3AD203B41FA5}">
                      <a16:colId xmlns:a16="http://schemas.microsoft.com/office/drawing/2014/main" val="20002"/>
                    </a:ext>
                  </a:extLst>
                </a:gridCol>
              </a:tblGrid>
              <a:tr h="476950">
                <a:tc>
                  <a:txBody>
                    <a:bodyPr/>
                    <a:lstStyle/>
                    <a:p>
                      <a:pPr marL="0" lvl="0" indent="0" algn="ctr" rtl="0">
                        <a:spcBef>
                          <a:spcPts val="0"/>
                        </a:spcBef>
                        <a:spcAft>
                          <a:spcPts val="0"/>
                        </a:spcAft>
                        <a:buNone/>
                      </a:pP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vi" b="1"/>
                        <a:t>MSE_train</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vi" b="1"/>
                        <a:t>MSE_test</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5225">
                <a:tc>
                  <a:txBody>
                    <a:bodyPr/>
                    <a:lstStyle/>
                    <a:p>
                      <a:pPr marL="0" lvl="0" indent="0" algn="ctr" rtl="0">
                        <a:spcBef>
                          <a:spcPts val="0"/>
                        </a:spcBef>
                        <a:spcAft>
                          <a:spcPts val="0"/>
                        </a:spcAft>
                        <a:buNone/>
                      </a:pPr>
                      <a:r>
                        <a:rPr lang="vi" b="1"/>
                        <a:t>1st</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vi" b="1"/>
                        <a:t>0.078</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vi" b="1"/>
                        <a:t>0.088</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vi" b="1"/>
                        <a:t>2nd</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FF00"/>
                    </a:solidFill>
                  </a:tcPr>
                </a:tc>
                <a:tc>
                  <a:txBody>
                    <a:bodyPr/>
                    <a:lstStyle/>
                    <a:p>
                      <a:pPr marL="0" lvl="0" indent="0" algn="ctr" rtl="0">
                        <a:spcBef>
                          <a:spcPts val="0"/>
                        </a:spcBef>
                        <a:spcAft>
                          <a:spcPts val="0"/>
                        </a:spcAft>
                        <a:buNone/>
                      </a:pPr>
                      <a:r>
                        <a:rPr lang="vi" b="1"/>
                        <a:t>0.056</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FF00"/>
                    </a:solidFill>
                  </a:tcPr>
                </a:tc>
                <a:tc>
                  <a:txBody>
                    <a:bodyPr/>
                    <a:lstStyle/>
                    <a:p>
                      <a:pPr marL="0" lvl="0" indent="0" algn="ctr" rtl="0">
                        <a:spcBef>
                          <a:spcPts val="0"/>
                        </a:spcBef>
                        <a:spcAft>
                          <a:spcPts val="0"/>
                        </a:spcAft>
                        <a:buNone/>
                      </a:pPr>
                      <a:r>
                        <a:rPr lang="vi" b="1"/>
                        <a:t>0.067</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FF00"/>
                    </a:solidFill>
                  </a:tcPr>
                </a:tc>
                <a:extLst>
                  <a:ext uri="{0D108BD9-81ED-4DB2-BD59-A6C34878D82A}">
                    <a16:rowId xmlns:a16="http://schemas.microsoft.com/office/drawing/2014/main" val="10002"/>
                  </a:ext>
                </a:extLst>
              </a:tr>
            </a:tbl>
          </a:graphicData>
        </a:graphic>
      </p:graphicFrame>
      <p:sp>
        <p:nvSpPr>
          <p:cNvPr id="94" name="Google Shape;94;p17"/>
          <p:cNvSpPr txBox="1"/>
          <p:nvPr/>
        </p:nvSpPr>
        <p:spPr>
          <a:xfrm>
            <a:off x="5206650" y="4462825"/>
            <a:ext cx="3923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500" i="1">
                <a:solidFill>
                  <a:schemeClr val="dk1"/>
                </a:solidFill>
              </a:rPr>
              <a:t>Table1. MSE of best alpha for two models</a:t>
            </a:r>
            <a:endParaRPr sz="1500" i="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807875" y="340800"/>
            <a:ext cx="79581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vi"/>
              <a:t>RESULTS - 20 Features Validation Curve (alpha = 0)</a:t>
            </a:r>
            <a:endParaRPr/>
          </a:p>
        </p:txBody>
      </p:sp>
      <p:pic>
        <p:nvPicPr>
          <p:cNvPr id="109" name="Google Shape;109;p19"/>
          <p:cNvPicPr preferRelativeResize="0"/>
          <p:nvPr/>
        </p:nvPicPr>
        <p:blipFill rotWithShape="1">
          <a:blip r:embed="rId3">
            <a:alphaModFix/>
          </a:blip>
          <a:srcRect/>
          <a:stretch/>
        </p:blipFill>
        <p:spPr>
          <a:xfrm>
            <a:off x="2283600" y="1090725"/>
            <a:ext cx="4576782" cy="3946950"/>
          </a:xfrm>
          <a:prstGeom prst="rect">
            <a:avLst/>
          </a:prstGeom>
          <a:noFill/>
          <a:ln>
            <a:noFill/>
          </a:ln>
        </p:spPr>
      </p:pic>
      <p:sp>
        <p:nvSpPr>
          <p:cNvPr id="110" name="Google Shape;11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724475" y="275275"/>
            <a:ext cx="74526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vi"/>
              <a:t>RESULTS - Comparison within 20 features</a:t>
            </a:r>
            <a:endParaRPr/>
          </a:p>
        </p:txBody>
      </p:sp>
      <p:pic>
        <p:nvPicPr>
          <p:cNvPr id="116" name="Google Shape;116;p20"/>
          <p:cNvPicPr preferRelativeResize="0"/>
          <p:nvPr/>
        </p:nvPicPr>
        <p:blipFill rotWithShape="1">
          <a:blip r:embed="rId3">
            <a:alphaModFix/>
          </a:blip>
          <a:srcRect/>
          <a:stretch/>
        </p:blipFill>
        <p:spPr>
          <a:xfrm>
            <a:off x="790438" y="1056175"/>
            <a:ext cx="7320676" cy="3990725"/>
          </a:xfrm>
          <a:prstGeom prst="rect">
            <a:avLst/>
          </a:prstGeom>
          <a:noFill/>
          <a:ln>
            <a:noFill/>
          </a:ln>
        </p:spPr>
      </p:pic>
      <p:sp>
        <p:nvSpPr>
          <p:cNvPr id="117" name="Google Shape;11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1"/>
          <p:cNvPicPr preferRelativeResize="0"/>
          <p:nvPr/>
        </p:nvPicPr>
        <p:blipFill rotWithShape="1">
          <a:blip r:embed="rId3">
            <a:alphaModFix/>
          </a:blip>
          <a:srcRect/>
          <a:stretch/>
        </p:blipFill>
        <p:spPr>
          <a:xfrm>
            <a:off x="378838" y="1026313"/>
            <a:ext cx="8143875" cy="3743325"/>
          </a:xfrm>
          <a:prstGeom prst="rect">
            <a:avLst/>
          </a:prstGeom>
          <a:noFill/>
          <a:ln>
            <a:noFill/>
          </a:ln>
        </p:spPr>
      </p:pic>
      <p:sp>
        <p:nvSpPr>
          <p:cNvPr id="123" name="Google Shape;123;p21"/>
          <p:cNvSpPr txBox="1">
            <a:spLocks noGrp="1"/>
          </p:cNvSpPr>
          <p:nvPr>
            <p:ph type="title"/>
          </p:nvPr>
        </p:nvSpPr>
        <p:spPr>
          <a:xfrm>
            <a:off x="724475" y="275275"/>
            <a:ext cx="74526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vi"/>
              <a:t>RESULTS - Comparison with different models</a:t>
            </a:r>
            <a:endParaRPr/>
          </a:p>
        </p:txBody>
      </p:sp>
      <p:sp>
        <p:nvSpPr>
          <p:cNvPr id="124" name="Google Shape;12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724475" y="275275"/>
            <a:ext cx="74526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dirty="0"/>
              <a:t>EDA WITH SQL RESULTS</a:t>
            </a:r>
            <a:endParaRPr dirty="0"/>
          </a:p>
        </p:txBody>
      </p:sp>
      <p:pic>
        <p:nvPicPr>
          <p:cNvPr id="159" name="Google Shape;159;p26"/>
          <p:cNvPicPr preferRelativeResize="0"/>
          <p:nvPr/>
        </p:nvPicPr>
        <p:blipFill rotWithShape="1">
          <a:blip r:embed="rId3">
            <a:alphaModFix/>
          </a:blip>
          <a:srcRect/>
          <a:stretch/>
        </p:blipFill>
        <p:spPr>
          <a:xfrm>
            <a:off x="152400" y="1292600"/>
            <a:ext cx="8839198" cy="2980072"/>
          </a:xfrm>
          <a:prstGeom prst="rect">
            <a:avLst/>
          </a:prstGeom>
          <a:noFill/>
          <a:ln>
            <a:noFill/>
          </a:ln>
        </p:spPr>
      </p:pic>
      <p:sp>
        <p:nvSpPr>
          <p:cNvPr id="160" name="Google Shape;16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14</a:t>
            </a:fld>
            <a:endParaRPr/>
          </a:p>
        </p:txBody>
      </p:sp>
    </p:spTree>
    <p:extLst>
      <p:ext uri="{BB962C8B-B14F-4D97-AF65-F5344CB8AC3E}">
        <p14:creationId xmlns:p14="http://schemas.microsoft.com/office/powerpoint/2010/main" val="1582832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617150" y="180925"/>
            <a:ext cx="5909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ct val="111111"/>
              <a:buNone/>
            </a:pPr>
            <a:r>
              <a:rPr lang="en-US" sz="2000" dirty="0"/>
              <a:t>PLOTLY DASH DASHBOARD RESULTS</a:t>
            </a:r>
            <a:endParaRPr sz="2000" dirty="0"/>
          </a:p>
        </p:txBody>
      </p:sp>
      <p:pic>
        <p:nvPicPr>
          <p:cNvPr id="100" name="Google Shape;100;p18"/>
          <p:cNvPicPr preferRelativeResize="0"/>
          <p:nvPr/>
        </p:nvPicPr>
        <p:blipFill rotWithShape="1">
          <a:blip r:embed="rId3">
            <a:alphaModFix/>
          </a:blip>
          <a:srcRect/>
          <a:stretch/>
        </p:blipFill>
        <p:spPr>
          <a:xfrm>
            <a:off x="1821621" y="1048307"/>
            <a:ext cx="5015750" cy="3428500"/>
          </a:xfrm>
          <a:prstGeom prst="rect">
            <a:avLst/>
          </a:prstGeom>
          <a:noFill/>
          <a:ln>
            <a:noFill/>
          </a:ln>
        </p:spPr>
      </p:pic>
      <p:sp>
        <p:nvSpPr>
          <p:cNvPr id="101" name="Google Shape;10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83924-186E-0608-3AE5-C4E58D78208A}"/>
              </a:ext>
            </a:extLst>
          </p:cNvPr>
          <p:cNvSpPr>
            <a:spLocks noGrp="1"/>
          </p:cNvSpPr>
          <p:nvPr>
            <p:ph type="title"/>
          </p:nvPr>
        </p:nvSpPr>
        <p:spPr/>
        <p:txBody>
          <a:bodyPr>
            <a:normAutofit fontScale="90000"/>
          </a:bodyPr>
          <a:lstStyle/>
          <a:p>
            <a:r>
              <a:rPr lang="en-US" dirty="0"/>
              <a:t>INTERACTIVE MAP WITH FOLIUM</a:t>
            </a:r>
          </a:p>
        </p:txBody>
      </p:sp>
      <p:sp>
        <p:nvSpPr>
          <p:cNvPr id="3" name="Text Placeholder 2">
            <a:extLst>
              <a:ext uri="{FF2B5EF4-FFF2-40B4-BE49-F238E27FC236}">
                <a16:creationId xmlns:a16="http://schemas.microsoft.com/office/drawing/2014/main" id="{1D5DCF11-5C3C-C44A-1D12-EB3B1BD52A15}"/>
              </a:ext>
            </a:extLst>
          </p:cNvPr>
          <p:cNvSpPr>
            <a:spLocks noGrp="1"/>
          </p:cNvSpPr>
          <p:nvPr>
            <p:ph type="body" idx="1"/>
          </p:nvPr>
        </p:nvSpPr>
        <p:spPr>
          <a:xfrm>
            <a:off x="311700" y="4421271"/>
            <a:ext cx="8520600" cy="483892"/>
          </a:xfrm>
        </p:spPr>
        <p:txBody>
          <a:bodyPr>
            <a:normAutofit lnSpcReduction="10000"/>
          </a:bodyPr>
          <a:lstStyle/>
          <a:p>
            <a:r>
              <a:rPr lang="en-US" dirty="0"/>
              <a:t>file:///C:/Users/Nay/Downloads/interactive_map_europe.html</a:t>
            </a:r>
          </a:p>
        </p:txBody>
      </p:sp>
      <p:sp>
        <p:nvSpPr>
          <p:cNvPr id="4" name="Slide Number Placeholder 3">
            <a:extLst>
              <a:ext uri="{FF2B5EF4-FFF2-40B4-BE49-F238E27FC236}">
                <a16:creationId xmlns:a16="http://schemas.microsoft.com/office/drawing/2014/main" id="{FD2A44EB-0999-C6FE-9761-3EFDC64D40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16</a:t>
            </a:fld>
            <a:endParaRPr lang="vi"/>
          </a:p>
        </p:txBody>
      </p:sp>
      <p:pic>
        <p:nvPicPr>
          <p:cNvPr id="6" name="Picture 5">
            <a:extLst>
              <a:ext uri="{FF2B5EF4-FFF2-40B4-BE49-F238E27FC236}">
                <a16:creationId xmlns:a16="http://schemas.microsoft.com/office/drawing/2014/main" id="{4E376201-2CD3-FFED-5947-F885A90B63CC}"/>
              </a:ext>
            </a:extLst>
          </p:cNvPr>
          <p:cNvPicPr>
            <a:picLocks noChangeAspect="1"/>
          </p:cNvPicPr>
          <p:nvPr/>
        </p:nvPicPr>
        <p:blipFill>
          <a:blip r:embed="rId3"/>
          <a:stretch>
            <a:fillRect/>
          </a:stretch>
        </p:blipFill>
        <p:spPr>
          <a:xfrm>
            <a:off x="1898375" y="1188311"/>
            <a:ext cx="3822860" cy="2836190"/>
          </a:xfrm>
          <a:prstGeom prst="rect">
            <a:avLst/>
          </a:prstGeom>
        </p:spPr>
      </p:pic>
    </p:spTree>
    <p:extLst>
      <p:ext uri="{BB962C8B-B14F-4D97-AF65-F5344CB8AC3E}">
        <p14:creationId xmlns:p14="http://schemas.microsoft.com/office/powerpoint/2010/main" val="77091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724475" y="275275"/>
            <a:ext cx="74526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vi"/>
              <a:t>DISCUSSION &amp; CONCLUSION</a:t>
            </a:r>
            <a:endParaRPr/>
          </a:p>
        </p:txBody>
      </p:sp>
      <p:sp>
        <p:nvSpPr>
          <p:cNvPr id="145" name="Google Shape;145;p24"/>
          <p:cNvSpPr txBox="1"/>
          <p:nvPr/>
        </p:nvSpPr>
        <p:spPr>
          <a:xfrm>
            <a:off x="286029" y="1097572"/>
            <a:ext cx="7891046" cy="3670237"/>
          </a:xfrm>
          <a:prstGeom prst="rect">
            <a:avLst/>
          </a:prstGeom>
          <a:noFill/>
          <a:ln>
            <a:noFill/>
          </a:ln>
        </p:spPr>
        <p:txBody>
          <a:bodyPr spcFirstLastPara="1" wrap="square" lIns="91425" tIns="91425" rIns="91425" bIns="91425" anchor="t" anchorCtr="0">
            <a:noAutofit/>
          </a:bodyPr>
          <a:lstStyle/>
          <a:p>
            <a:pPr marL="285750" marR="0" lvl="0" indent="-285750" algn="just" rtl="0">
              <a:lnSpc>
                <a:spcPct val="100000"/>
              </a:lnSpc>
              <a:spcBef>
                <a:spcPts val="0"/>
              </a:spcBef>
              <a:spcAft>
                <a:spcPts val="0"/>
              </a:spcAft>
              <a:buClr>
                <a:srgbClr val="000000"/>
              </a:buClr>
              <a:buSzPts val="1600"/>
              <a:buFont typeface="Arial"/>
              <a:buChar char="•"/>
            </a:pPr>
            <a:r>
              <a:rPr lang="vi" sz="1600" b="1" i="0" u="none" strike="noStrike" cap="none" dirty="0">
                <a:solidFill>
                  <a:srgbClr val="FF0000"/>
                </a:solidFill>
                <a:latin typeface="Arial"/>
                <a:ea typeface="Arial"/>
                <a:cs typeface="Arial"/>
                <a:sym typeface="Arial"/>
              </a:rPr>
              <a:t>Data Splitting Methodology:</a:t>
            </a:r>
            <a:r>
              <a:rPr lang="vi" sz="1600" b="0" i="0" u="none" strike="noStrike" cap="none" dirty="0">
                <a:solidFill>
                  <a:srgbClr val="595959"/>
                </a:solidFill>
                <a:latin typeface="Arial"/>
                <a:ea typeface="Arial"/>
                <a:cs typeface="Arial"/>
                <a:sym typeface="Arial"/>
              </a:rPr>
              <a:t> </a:t>
            </a:r>
            <a:r>
              <a:rPr lang="vi" sz="1600" b="0" i="0" u="none" strike="noStrike" cap="none" dirty="0">
                <a:solidFill>
                  <a:srgbClr val="000000"/>
                </a:solidFill>
                <a:latin typeface="Arial"/>
                <a:ea typeface="Arial"/>
                <a:cs typeface="Arial"/>
                <a:sym typeface="Arial"/>
              </a:rPr>
              <a:t>Validation set for parameter tuning, testing set for performance evaluation; nested cross-validation considered but not implemented.</a:t>
            </a:r>
            <a:endParaRPr sz="20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600"/>
              <a:buFont typeface="Arial"/>
              <a:buChar char="•"/>
            </a:pPr>
            <a:r>
              <a:rPr lang="vi" sz="1600" b="1" i="0" u="none" strike="noStrike" cap="none" dirty="0">
                <a:solidFill>
                  <a:srgbClr val="FF0000"/>
                </a:solidFill>
                <a:latin typeface="Arial"/>
                <a:ea typeface="Arial"/>
                <a:cs typeface="Arial"/>
                <a:sym typeface="Arial"/>
              </a:rPr>
              <a:t>Feature Reduction Insights:</a:t>
            </a:r>
            <a:r>
              <a:rPr lang="vi" sz="1600" b="0" i="0" u="none" strike="noStrike" cap="none" dirty="0">
                <a:solidFill>
                  <a:srgbClr val="FF0000"/>
                </a:solidFill>
                <a:latin typeface="Arial"/>
                <a:ea typeface="Arial"/>
                <a:cs typeface="Arial"/>
                <a:sym typeface="Arial"/>
              </a:rPr>
              <a:t> </a:t>
            </a:r>
            <a:r>
              <a:rPr lang="vi" sz="1600" b="0" i="0" u="none" strike="noStrike" cap="none" dirty="0">
                <a:solidFill>
                  <a:srgbClr val="000000"/>
                </a:solidFill>
                <a:latin typeface="Arial"/>
                <a:ea typeface="Arial"/>
                <a:cs typeface="Arial"/>
                <a:sym typeface="Arial"/>
              </a:rPr>
              <a:t>Lasso's supervised feature reduction outperformed PCA's unsupervised approach, allowing for the precise selection of the top 20 features from 40, enhancing model effectiveness.</a:t>
            </a:r>
            <a:endParaRPr sz="20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600"/>
              <a:buFont typeface="Arial"/>
              <a:buChar char="•"/>
            </a:pPr>
            <a:r>
              <a:rPr lang="vi" sz="1600" b="1" i="0" u="none" strike="noStrike" cap="none" dirty="0">
                <a:solidFill>
                  <a:srgbClr val="FF0000"/>
                </a:solidFill>
                <a:latin typeface="Arial"/>
                <a:ea typeface="Arial"/>
                <a:cs typeface="Arial"/>
                <a:sym typeface="Arial"/>
              </a:rPr>
              <a:t>Best Evaluation with 40 features: </a:t>
            </a:r>
            <a:r>
              <a:rPr lang="vi" sz="1600" b="0" i="0" u="none" strike="noStrike" cap="none" dirty="0">
                <a:solidFill>
                  <a:srgbClr val="000000"/>
                </a:solidFill>
                <a:latin typeface="Arial"/>
                <a:ea typeface="Arial"/>
                <a:cs typeface="Arial"/>
                <a:sym typeface="Arial"/>
              </a:rPr>
              <a:t>2nd-degree polynomial model with alpha best = 268 and R2 test = 0.935.</a:t>
            </a:r>
            <a:endParaRPr sz="20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600"/>
              <a:buFont typeface="Arial"/>
              <a:buChar char="•"/>
            </a:pPr>
            <a:r>
              <a:rPr lang="vi" sz="1600" b="1" i="0" u="none" strike="noStrike" cap="none" dirty="0">
                <a:solidFill>
                  <a:srgbClr val="FF0000"/>
                </a:solidFill>
                <a:latin typeface="Arial"/>
                <a:ea typeface="Arial"/>
                <a:cs typeface="Arial"/>
                <a:sym typeface="Arial"/>
              </a:rPr>
              <a:t>Best Evaluation with 20 features: </a:t>
            </a:r>
            <a:r>
              <a:rPr lang="vi" sz="1600" b="0" i="0" u="none" strike="noStrike" cap="none" dirty="0">
                <a:solidFill>
                  <a:srgbClr val="000000"/>
                </a:solidFill>
                <a:latin typeface="Arial"/>
                <a:ea typeface="Arial"/>
                <a:cs typeface="Arial"/>
                <a:sym typeface="Arial"/>
              </a:rPr>
              <a:t>3rd-degree polynomial model reduced by Lasso with alpha best = 1727 and R2 test = 0.936.</a:t>
            </a:r>
            <a:endParaRPr sz="20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600"/>
              <a:buFont typeface="Arial"/>
              <a:buChar char="•"/>
            </a:pPr>
            <a:r>
              <a:rPr lang="vi" sz="1600" b="1" i="0" u="none" strike="noStrike" cap="none" dirty="0">
                <a:solidFill>
                  <a:srgbClr val="FF0000"/>
                </a:solidFill>
                <a:latin typeface="Arial"/>
                <a:ea typeface="Arial"/>
                <a:cs typeface="Arial"/>
                <a:sym typeface="Arial"/>
              </a:rPr>
              <a:t>Regularization Effects: </a:t>
            </a:r>
            <a:r>
              <a:rPr lang="vi" sz="1600" b="0" i="0" u="none" strike="noStrike" cap="none" dirty="0">
                <a:solidFill>
                  <a:srgbClr val="000000"/>
                </a:solidFill>
                <a:latin typeface="Arial"/>
                <a:ea typeface="Arial"/>
                <a:cs typeface="Arial"/>
                <a:sym typeface="Arial"/>
              </a:rPr>
              <a:t>Lasso's regularization had a more substantial impact on performance alteration than PCA.</a:t>
            </a:r>
            <a:endParaRPr sz="20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600"/>
              <a:buFont typeface="Arial"/>
              <a:buChar char="•"/>
            </a:pPr>
            <a:r>
              <a:rPr lang="vi" sz="1600" b="1" i="0" u="none" strike="noStrike" cap="none" dirty="0">
                <a:solidFill>
                  <a:srgbClr val="FF0000"/>
                </a:solidFill>
                <a:latin typeface="Arial"/>
                <a:ea typeface="Arial"/>
                <a:cs typeface="Arial"/>
                <a:sym typeface="Arial"/>
              </a:rPr>
              <a:t>Neural Network Comparison: </a:t>
            </a:r>
            <a:r>
              <a:rPr lang="vi" sz="1600" dirty="0"/>
              <a:t>Compared with the best models (40_2nd degree, Lasso_20_3rd  degree) from polynomial families, neural networks perform worse.</a:t>
            </a:r>
            <a:endParaRPr sz="1600" dirty="0"/>
          </a:p>
          <a:p>
            <a:pPr marL="285750" marR="0" lvl="0" indent="-285750" algn="just" rtl="0">
              <a:lnSpc>
                <a:spcPct val="100000"/>
              </a:lnSpc>
              <a:spcBef>
                <a:spcPts val="0"/>
              </a:spcBef>
              <a:spcAft>
                <a:spcPts val="0"/>
              </a:spcAft>
              <a:buClr>
                <a:srgbClr val="000000"/>
              </a:buClr>
              <a:buSzPts val="1600"/>
              <a:buFont typeface="Arial"/>
              <a:buChar char="•"/>
            </a:pPr>
            <a:r>
              <a:rPr lang="vi" sz="1600" b="1" i="0" u="none" strike="noStrike" cap="none" dirty="0">
                <a:solidFill>
                  <a:srgbClr val="FF0000"/>
                </a:solidFill>
                <a:latin typeface="Arial"/>
                <a:ea typeface="Arial"/>
                <a:cs typeface="Arial"/>
                <a:sym typeface="Arial"/>
              </a:rPr>
              <a:t>The temperature in Paris can be accurately predicted using data from other stations.</a:t>
            </a:r>
            <a:endParaRPr sz="1600" b="1" i="0" u="none" strike="noStrike" cap="none" dirty="0">
              <a:solidFill>
                <a:srgbClr val="FF0000"/>
              </a:solidFill>
              <a:latin typeface="Arial"/>
              <a:ea typeface="Arial"/>
              <a:cs typeface="Arial"/>
              <a:sym typeface="Arial"/>
            </a:endParaRPr>
          </a:p>
        </p:txBody>
      </p:sp>
      <p:sp>
        <p:nvSpPr>
          <p:cNvPr id="146" name="Google Shape;14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aphicFrame>
        <p:nvGraphicFramePr>
          <p:cNvPr id="151" name="Google Shape;151;p25"/>
          <p:cNvGraphicFramePr/>
          <p:nvPr/>
        </p:nvGraphicFramePr>
        <p:xfrm>
          <a:off x="247375" y="1231900"/>
          <a:ext cx="8649250" cy="3840150"/>
        </p:xfrm>
        <a:graphic>
          <a:graphicData uri="http://schemas.openxmlformats.org/drawingml/2006/table">
            <a:tbl>
              <a:tblPr>
                <a:noFill/>
                <a:tableStyleId>{D7CA4F6F-C97F-43E1-8481-411B03731BB2}</a:tableStyleId>
              </a:tblPr>
              <a:tblGrid>
                <a:gridCol w="888950">
                  <a:extLst>
                    <a:ext uri="{9D8B030D-6E8A-4147-A177-3AD203B41FA5}">
                      <a16:colId xmlns:a16="http://schemas.microsoft.com/office/drawing/2014/main" val="20000"/>
                    </a:ext>
                  </a:extLst>
                </a:gridCol>
                <a:gridCol w="7760300">
                  <a:extLst>
                    <a:ext uri="{9D8B030D-6E8A-4147-A177-3AD203B41FA5}">
                      <a16:colId xmlns:a16="http://schemas.microsoft.com/office/drawing/2014/main" val="20001"/>
                    </a:ext>
                  </a:extLst>
                </a:gridCol>
              </a:tblGrid>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Abbreviation</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Description</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skt</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Skin Temperature - The temperature of the land or sea surface.</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u10</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10-meter U Wind Component - The east-west (zonal) component of wind speed measured at 10 meters above the ground.</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v10</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10-meter V Wind Component - The north-south (meridional) component of wind speed measured at 10 meters above the ground.</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t2m</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2-meter Temperature - The air temperature measured at 2 meters above the ground.</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d2m</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2-meter Dewpoint Temperature - The dewpoint temperature measured at 2 meters above the ground, which indicates moisture.</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tcc</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Total Cloud Cover - The fraction of the sky covered by clouds.</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sp</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Surface Pressure - The atmospheric pressure at the earth's surface.</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tp</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Total Precipitation - The accumulated precipitation (rain, snow, etc.) over a specified period.</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2855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ssrd</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Surface Solar Radiation Downwards - The amount of solar radiation reaching the ground.</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77900">
                <a:tc>
                  <a:txBody>
                    <a:bodyPr/>
                    <a:lstStyle/>
                    <a:p>
                      <a:pPr marL="0" marR="0" lvl="0" indent="0" algn="ctr" rtl="0">
                        <a:lnSpc>
                          <a:spcPct val="100000"/>
                        </a:lnSpc>
                        <a:spcBef>
                          <a:spcPts val="0"/>
                        </a:spcBef>
                        <a:spcAft>
                          <a:spcPts val="0"/>
                        </a:spcAft>
                        <a:buClr>
                          <a:srgbClr val="000000"/>
                        </a:buClr>
                        <a:buSzPts val="1000"/>
                        <a:buFont typeface="Arial"/>
                        <a:buNone/>
                      </a:pPr>
                      <a:r>
                        <a:rPr lang="vi" sz="1000" u="none" strike="noStrike" cap="none">
                          <a:solidFill>
                            <a:schemeClr val="dk1"/>
                          </a:solidFill>
                        </a:rPr>
                        <a:t>blh</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solidFill>
                            <a:schemeClr val="dk1"/>
                          </a:solidFill>
                        </a:rPr>
                        <a:t>Boundary Layer Height - The height of the lowest part of the atmosphere where the earth's surface significantly influences temperature, moisture, and wind.</a:t>
                      </a:r>
                      <a:endParaRPr sz="1000" u="none" strike="noStrike" cap="none">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52" name="Google Shape;152;p25"/>
          <p:cNvSpPr txBox="1">
            <a:spLocks noGrp="1"/>
          </p:cNvSpPr>
          <p:nvPr>
            <p:ph type="title"/>
          </p:nvPr>
        </p:nvSpPr>
        <p:spPr>
          <a:xfrm>
            <a:off x="1381800" y="206800"/>
            <a:ext cx="63804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vi"/>
              <a:t>APPENDIX - Parameters</a:t>
            </a:r>
            <a:endParaRPr/>
          </a:p>
        </p:txBody>
      </p:sp>
      <p:sp>
        <p:nvSpPr>
          <p:cNvPr id="153" name="Google Shape;15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724475" y="275275"/>
            <a:ext cx="74526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vi"/>
              <a:t>APPENDIX - Learning Curve for Neural Networks</a:t>
            </a:r>
            <a:endParaRPr/>
          </a:p>
        </p:txBody>
      </p:sp>
      <p:pic>
        <p:nvPicPr>
          <p:cNvPr id="166" name="Google Shape;166;p27"/>
          <p:cNvPicPr preferRelativeResize="0"/>
          <p:nvPr/>
        </p:nvPicPr>
        <p:blipFill rotWithShape="1">
          <a:blip r:embed="rId3">
            <a:alphaModFix/>
          </a:blip>
          <a:srcRect/>
          <a:stretch/>
        </p:blipFill>
        <p:spPr>
          <a:xfrm>
            <a:off x="1078925" y="1196925"/>
            <a:ext cx="6743700" cy="3009900"/>
          </a:xfrm>
          <a:prstGeom prst="rect">
            <a:avLst/>
          </a:prstGeom>
          <a:noFill/>
          <a:ln>
            <a:noFill/>
          </a:ln>
        </p:spPr>
      </p:pic>
      <p:sp>
        <p:nvSpPr>
          <p:cNvPr id="167" name="Google Shape;167;p27"/>
          <p:cNvSpPr txBox="1"/>
          <p:nvPr/>
        </p:nvSpPr>
        <p:spPr>
          <a:xfrm>
            <a:off x="1019550" y="4312675"/>
            <a:ext cx="71049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vi" sz="1700" b="0" i="0" u="none" strike="noStrike" cap="none">
                <a:solidFill>
                  <a:schemeClr val="dk1"/>
                </a:solidFill>
                <a:latin typeface="Arial"/>
                <a:ea typeface="Arial"/>
                <a:cs typeface="Arial"/>
                <a:sym typeface="Arial"/>
              </a:rPr>
              <a:t>Learning Curve for neural network prediction for 20 features (after PCA)</a:t>
            </a:r>
            <a:endParaRPr sz="1700" b="0" i="0" u="none" strike="noStrike" cap="none">
              <a:solidFill>
                <a:schemeClr val="dk1"/>
              </a:solidFill>
              <a:latin typeface="Arial"/>
              <a:ea typeface="Arial"/>
              <a:cs typeface="Arial"/>
              <a:sym typeface="Arial"/>
            </a:endParaRPr>
          </a:p>
        </p:txBody>
      </p:sp>
      <p:sp>
        <p:nvSpPr>
          <p:cNvPr id="168" name="Google Shape;16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17792" y="1408104"/>
            <a:ext cx="4045200" cy="1482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vi"/>
              <a:t>OUTLINE</a:t>
            </a:r>
            <a:endParaRPr/>
          </a:p>
        </p:txBody>
      </p:sp>
      <p:sp>
        <p:nvSpPr>
          <p:cNvPr id="63" name="Google Shape;63;p1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p>
            <a:pPr marL="457200" lvl="0" indent="-347027" algn="l" rtl="0">
              <a:lnSpc>
                <a:spcPct val="115000"/>
              </a:lnSpc>
              <a:spcBef>
                <a:spcPts val="0"/>
              </a:spcBef>
              <a:spcAft>
                <a:spcPts val="0"/>
              </a:spcAft>
              <a:buClr>
                <a:schemeClr val="dk1"/>
              </a:buClr>
              <a:buSzPts val="1865"/>
              <a:buChar char="❖"/>
            </a:pPr>
            <a:r>
              <a:rPr lang="vi" b="1"/>
              <a:t>Introduction</a:t>
            </a:r>
            <a:endParaRPr/>
          </a:p>
          <a:p>
            <a:pPr marL="457200" lvl="0" indent="-347027" algn="l" rtl="0">
              <a:lnSpc>
                <a:spcPct val="115000"/>
              </a:lnSpc>
              <a:spcBef>
                <a:spcPts val="600"/>
              </a:spcBef>
              <a:spcAft>
                <a:spcPts val="0"/>
              </a:spcAft>
              <a:buClr>
                <a:schemeClr val="dk1"/>
              </a:buClr>
              <a:buSzPts val="1865"/>
              <a:buChar char="❖"/>
            </a:pPr>
            <a:r>
              <a:rPr lang="vi" b="1"/>
              <a:t>Methodology</a:t>
            </a:r>
            <a:endParaRPr/>
          </a:p>
          <a:p>
            <a:pPr marL="457200" lvl="0" indent="-347027" algn="l" rtl="0">
              <a:lnSpc>
                <a:spcPct val="115000"/>
              </a:lnSpc>
              <a:spcBef>
                <a:spcPts val="600"/>
              </a:spcBef>
              <a:spcAft>
                <a:spcPts val="0"/>
              </a:spcAft>
              <a:buClr>
                <a:schemeClr val="dk1"/>
              </a:buClr>
              <a:buSzPts val="1865"/>
              <a:buChar char="❖"/>
            </a:pPr>
            <a:r>
              <a:rPr lang="vi" b="1"/>
              <a:t>Results</a:t>
            </a:r>
            <a:endParaRPr/>
          </a:p>
          <a:p>
            <a:pPr marL="914400" lvl="1" indent="-323532" algn="l" rtl="0">
              <a:lnSpc>
                <a:spcPct val="115000"/>
              </a:lnSpc>
              <a:spcBef>
                <a:spcPts val="600"/>
              </a:spcBef>
              <a:spcAft>
                <a:spcPts val="0"/>
              </a:spcAft>
              <a:buClr>
                <a:schemeClr val="dk1"/>
              </a:buClr>
              <a:buSzPts val="1495"/>
              <a:buChar char="➢"/>
            </a:pPr>
            <a:r>
              <a:rPr lang="vi" sz="1800"/>
              <a:t>40 features</a:t>
            </a:r>
            <a:endParaRPr/>
          </a:p>
          <a:p>
            <a:pPr marL="914400" lvl="1" indent="-323532" algn="l" rtl="0">
              <a:lnSpc>
                <a:spcPct val="115000"/>
              </a:lnSpc>
              <a:spcBef>
                <a:spcPts val="600"/>
              </a:spcBef>
              <a:spcAft>
                <a:spcPts val="0"/>
              </a:spcAft>
              <a:buClr>
                <a:schemeClr val="dk1"/>
              </a:buClr>
              <a:buSzPts val="1495"/>
              <a:buChar char="➢"/>
            </a:pPr>
            <a:r>
              <a:rPr lang="vi" sz="1800"/>
              <a:t>Dimension Reduction</a:t>
            </a:r>
            <a:endParaRPr/>
          </a:p>
          <a:p>
            <a:pPr marL="914400" lvl="1" indent="-323532" algn="l" rtl="0">
              <a:lnSpc>
                <a:spcPct val="115000"/>
              </a:lnSpc>
              <a:spcBef>
                <a:spcPts val="600"/>
              </a:spcBef>
              <a:spcAft>
                <a:spcPts val="0"/>
              </a:spcAft>
              <a:buClr>
                <a:schemeClr val="dk1"/>
              </a:buClr>
              <a:buSzPts val="1495"/>
              <a:buChar char="➢"/>
            </a:pPr>
            <a:r>
              <a:rPr lang="vi" sz="1800"/>
              <a:t>20 features</a:t>
            </a:r>
            <a:endParaRPr/>
          </a:p>
          <a:p>
            <a:pPr marL="914400" lvl="1" indent="-323532" algn="l" rtl="0">
              <a:lnSpc>
                <a:spcPct val="115000"/>
              </a:lnSpc>
              <a:spcBef>
                <a:spcPts val="600"/>
              </a:spcBef>
              <a:spcAft>
                <a:spcPts val="0"/>
              </a:spcAft>
              <a:buClr>
                <a:schemeClr val="dk1"/>
              </a:buClr>
              <a:buSzPts val="1495"/>
              <a:buChar char="➢"/>
            </a:pPr>
            <a:r>
              <a:rPr lang="vi" sz="1800"/>
              <a:t>Comparison of all models </a:t>
            </a:r>
            <a:endParaRPr/>
          </a:p>
          <a:p>
            <a:pPr marL="457200" lvl="0" indent="-347027" algn="l" rtl="0">
              <a:lnSpc>
                <a:spcPct val="115000"/>
              </a:lnSpc>
              <a:spcBef>
                <a:spcPts val="600"/>
              </a:spcBef>
              <a:spcAft>
                <a:spcPts val="600"/>
              </a:spcAft>
              <a:buClr>
                <a:schemeClr val="dk1"/>
              </a:buClr>
              <a:buSzPts val="1865"/>
              <a:buChar char="❖"/>
            </a:pPr>
            <a:r>
              <a:rPr lang="vi" b="1"/>
              <a:t>Discussion and Conclusion</a:t>
            </a:r>
            <a:endParaRPr/>
          </a:p>
        </p:txBody>
      </p:sp>
      <p:sp>
        <p:nvSpPr>
          <p:cNvPr id="64" name="Google Shape;6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90000"/>
              </a:lnSpc>
              <a:spcBef>
                <a:spcPts val="0"/>
              </a:spcBef>
              <a:spcAft>
                <a:spcPts val="600"/>
              </a:spcAft>
              <a:buSzPts val="900"/>
              <a:buNone/>
            </a:pPr>
            <a:fld id="{00000000-1234-1234-1234-123412341234}" type="slidenum">
              <a:rPr lang="vi" sz="900"/>
              <a:t>2</a:t>
            </a:fld>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extLst>
              <a:ext uri="{837473B0-CC2E-450A-ABE3-18F120FF3D39}">
                <a1611:picAttrSrcUrl xmlns:a1611="http://schemas.microsoft.com/office/drawing/2016/11/main" r:id="rId4"/>
              </a:ext>
            </a:extLst>
          </a:blip>
          <a:srcRect/>
          <a:stretch>
            <a:fillRect t="-11000" b="-11000"/>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799300" y="230425"/>
            <a:ext cx="41151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dirty="0"/>
              <a:t>EXECUTIVE SUMMARY</a:t>
            </a:r>
            <a:endParaRPr dirty="0"/>
          </a:p>
        </p:txBody>
      </p:sp>
      <p:sp>
        <p:nvSpPr>
          <p:cNvPr id="71" name="Google Shape;71;p15"/>
          <p:cNvSpPr txBox="1"/>
          <p:nvPr/>
        </p:nvSpPr>
        <p:spPr>
          <a:xfrm>
            <a:off x="99399" y="1480729"/>
            <a:ext cx="8921759" cy="2991880"/>
          </a:xfrm>
          <a:prstGeom prst="rect">
            <a:avLst/>
          </a:prstGeom>
          <a:noFill/>
          <a:ln>
            <a:noFill/>
          </a:ln>
        </p:spPr>
        <p:txBody>
          <a:bodyPr spcFirstLastPara="1" wrap="square" lIns="91425" tIns="91425" rIns="91425" bIns="91425" anchor="t" anchorCtr="0">
            <a:noAutofit/>
          </a:bodyPr>
          <a:lstStyle/>
          <a:p>
            <a:pPr marL="419100" marR="0" lvl="0" indent="-285750" algn="l" rtl="0">
              <a:lnSpc>
                <a:spcPct val="100000"/>
              </a:lnSpc>
              <a:spcBef>
                <a:spcPts val="0"/>
              </a:spcBef>
              <a:spcAft>
                <a:spcPts val="0"/>
              </a:spcAft>
              <a:buClr>
                <a:schemeClr val="dk1"/>
              </a:buClr>
              <a:buSzPts val="1500"/>
              <a:buFont typeface="Wingdings" panose="05000000000000000000" pitchFamily="2" charset="2"/>
              <a:buChar char="q"/>
            </a:pPr>
            <a:r>
              <a:rPr lang="en-US" sz="1600" b="1" dirty="0">
                <a:solidFill>
                  <a:schemeClr val="dk1"/>
                </a:solidFill>
              </a:rPr>
              <a:t>This project is a pure data </a:t>
            </a:r>
            <a:r>
              <a:rPr lang="en-US" sz="1600" b="1" dirty="0" err="1">
                <a:solidFill>
                  <a:schemeClr val="dk1"/>
                </a:solidFill>
              </a:rPr>
              <a:t>scence</a:t>
            </a:r>
            <a:r>
              <a:rPr lang="en-US" sz="1600" b="1" dirty="0">
                <a:solidFill>
                  <a:schemeClr val="dk1"/>
                </a:solidFill>
              </a:rPr>
              <a:t> project and is inspired from a real-life problem in measuring weather condition in Europe. </a:t>
            </a:r>
          </a:p>
          <a:p>
            <a:pPr marL="419100" marR="0" lvl="0" indent="-285750" algn="l" rtl="0">
              <a:lnSpc>
                <a:spcPct val="100000"/>
              </a:lnSpc>
              <a:spcBef>
                <a:spcPts val="0"/>
              </a:spcBef>
              <a:spcAft>
                <a:spcPts val="0"/>
              </a:spcAft>
              <a:buClr>
                <a:schemeClr val="dk1"/>
              </a:buClr>
              <a:buSzPts val="1500"/>
              <a:buFont typeface="Wingdings" panose="05000000000000000000" pitchFamily="2" charset="2"/>
              <a:buChar char="q"/>
            </a:pPr>
            <a:endParaRPr lang="en-US" sz="1600" b="1" dirty="0">
              <a:solidFill>
                <a:schemeClr val="dk1"/>
              </a:solidFill>
            </a:endParaRPr>
          </a:p>
          <a:p>
            <a:pPr marL="419100" marR="0" lvl="0" indent="-285750" algn="l" rtl="0">
              <a:lnSpc>
                <a:spcPct val="100000"/>
              </a:lnSpc>
              <a:spcBef>
                <a:spcPts val="0"/>
              </a:spcBef>
              <a:spcAft>
                <a:spcPts val="0"/>
              </a:spcAft>
              <a:buClr>
                <a:schemeClr val="dk1"/>
              </a:buClr>
              <a:buSzPts val="1500"/>
              <a:buFont typeface="Wingdings" panose="05000000000000000000" pitchFamily="2" charset="2"/>
              <a:buChar char="q"/>
            </a:pPr>
            <a:r>
              <a:rPr lang="en-US" sz="1600" b="1" dirty="0">
                <a:solidFill>
                  <a:schemeClr val="dk1"/>
                </a:solidFill>
              </a:rPr>
              <a:t>We collect data of five weather stations: Paris, London, Brest, Berlin and Marseille. Imagine that the station in Paris is broken. This project tempt to answer the question if we could predict the temperature in Paris based on the data from other stations. And several predicting methods will be addressed and compared to find the most performed. </a:t>
            </a:r>
          </a:p>
          <a:p>
            <a:pPr marL="419100" marR="0" lvl="0" indent="-285750" algn="l" rtl="0">
              <a:lnSpc>
                <a:spcPct val="100000"/>
              </a:lnSpc>
              <a:spcBef>
                <a:spcPts val="0"/>
              </a:spcBef>
              <a:spcAft>
                <a:spcPts val="0"/>
              </a:spcAft>
              <a:buClr>
                <a:schemeClr val="dk1"/>
              </a:buClr>
              <a:buSzPts val="1500"/>
              <a:buFont typeface="Wingdings" panose="05000000000000000000" pitchFamily="2" charset="2"/>
              <a:buChar char="q"/>
            </a:pPr>
            <a:endParaRPr lang="en-US" sz="1600" b="1" dirty="0">
              <a:solidFill>
                <a:schemeClr val="dk1"/>
              </a:solidFill>
            </a:endParaRPr>
          </a:p>
          <a:p>
            <a:pPr marL="419100" marR="0" lvl="0" indent="-285750" algn="l" rtl="0">
              <a:lnSpc>
                <a:spcPct val="100000"/>
              </a:lnSpc>
              <a:spcBef>
                <a:spcPts val="0"/>
              </a:spcBef>
              <a:spcAft>
                <a:spcPts val="0"/>
              </a:spcAft>
              <a:buClr>
                <a:schemeClr val="dk1"/>
              </a:buClr>
              <a:buSzPts val="1500"/>
              <a:buFont typeface="Wingdings" panose="05000000000000000000" pitchFamily="2" charset="2"/>
              <a:buChar char="q"/>
            </a:pPr>
            <a:r>
              <a:rPr lang="en-US" sz="1600" b="1" dirty="0">
                <a:solidFill>
                  <a:schemeClr val="dk1"/>
                </a:solidFill>
              </a:rPr>
              <a:t>The outcome of this project show that the temperature in Paris can be accurately predicted using data from other stations.</a:t>
            </a:r>
          </a:p>
          <a:p>
            <a:pPr marL="457200" marR="0" lvl="0" indent="-323850" algn="l" rtl="0">
              <a:lnSpc>
                <a:spcPct val="100000"/>
              </a:lnSpc>
              <a:spcBef>
                <a:spcPts val="0"/>
              </a:spcBef>
              <a:spcAft>
                <a:spcPts val="0"/>
              </a:spcAft>
              <a:buClr>
                <a:schemeClr val="dk1"/>
              </a:buClr>
              <a:buSzPts val="1500"/>
              <a:buFont typeface="Arial"/>
              <a:buChar char="-"/>
            </a:pPr>
            <a:endParaRPr sz="1600" b="1" dirty="0">
              <a:solidFill>
                <a:schemeClr val="dk1"/>
              </a:solidFill>
            </a:endParaRPr>
          </a:p>
        </p:txBody>
      </p:sp>
      <p:sp>
        <p:nvSpPr>
          <p:cNvPr id="72" name="Google Shape;7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799300" y="230425"/>
            <a:ext cx="41151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vi" dirty="0"/>
              <a:t>INTRODUCTION</a:t>
            </a:r>
            <a:endParaRPr dirty="0"/>
          </a:p>
        </p:txBody>
      </p:sp>
      <p:pic>
        <p:nvPicPr>
          <p:cNvPr id="70" name="Google Shape;70;p15"/>
          <p:cNvPicPr preferRelativeResize="0"/>
          <p:nvPr/>
        </p:nvPicPr>
        <p:blipFill rotWithShape="1">
          <a:blip r:embed="rId3">
            <a:alphaModFix/>
          </a:blip>
          <a:srcRect/>
          <a:stretch/>
        </p:blipFill>
        <p:spPr>
          <a:xfrm>
            <a:off x="816700" y="1372675"/>
            <a:ext cx="3582444" cy="2609851"/>
          </a:xfrm>
          <a:prstGeom prst="roundRect">
            <a:avLst>
              <a:gd name="adj" fmla="val 8594"/>
            </a:avLst>
          </a:prstGeom>
          <a:solidFill>
            <a:srgbClr val="ECECEC"/>
          </a:solidFill>
          <a:ln>
            <a:noFill/>
          </a:ln>
          <a:effectLst>
            <a:reflection stA="38000" endPos="28000" dist="5000" dir="5400000" sy="-100000" algn="bl" rotWithShape="0"/>
          </a:effectLst>
        </p:spPr>
      </p:pic>
      <p:sp>
        <p:nvSpPr>
          <p:cNvPr id="71" name="Google Shape;71;p15"/>
          <p:cNvSpPr txBox="1"/>
          <p:nvPr/>
        </p:nvSpPr>
        <p:spPr>
          <a:xfrm>
            <a:off x="4483050" y="1073225"/>
            <a:ext cx="4538100" cy="12300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Arial"/>
              <a:buChar char="-"/>
            </a:pPr>
            <a:r>
              <a:rPr lang="vi" sz="1500" b="0" i="0" u="none" strike="noStrike" cap="none">
                <a:solidFill>
                  <a:schemeClr val="dk1"/>
                </a:solidFill>
                <a:latin typeface="Arial"/>
                <a:ea typeface="Arial"/>
                <a:cs typeface="Arial"/>
                <a:sym typeface="Arial"/>
              </a:rPr>
              <a:t>5 stations, 10 different parameters each</a:t>
            </a:r>
            <a:endParaRPr sz="1500" b="0" i="0" u="none" strike="noStrike" cap="none">
              <a:solidFill>
                <a:schemeClr val="dk1"/>
              </a:solidFill>
              <a:latin typeface="Arial"/>
              <a:ea typeface="Arial"/>
              <a:cs typeface="Arial"/>
              <a:sym typeface="Arial"/>
            </a:endParaRPr>
          </a:p>
          <a:p>
            <a:pPr marL="457200" marR="0" lvl="0" indent="-323850" algn="l" rtl="0">
              <a:lnSpc>
                <a:spcPct val="100000"/>
              </a:lnSpc>
              <a:spcBef>
                <a:spcPts val="0"/>
              </a:spcBef>
              <a:spcAft>
                <a:spcPts val="0"/>
              </a:spcAft>
              <a:buClr>
                <a:schemeClr val="dk1"/>
              </a:buClr>
              <a:buSzPts val="1500"/>
              <a:buFont typeface="Arial"/>
              <a:buChar char="-"/>
            </a:pPr>
            <a:r>
              <a:rPr lang="vi" sz="1500">
                <a:solidFill>
                  <a:schemeClr val="dk1"/>
                </a:solidFill>
              </a:rPr>
              <a:t>Station in </a:t>
            </a:r>
            <a:r>
              <a:rPr lang="vi" sz="1500" b="0" i="0" u="none" strike="noStrike" cap="none">
                <a:solidFill>
                  <a:schemeClr val="dk1"/>
                </a:solidFill>
                <a:latin typeface="Arial"/>
                <a:ea typeface="Arial"/>
                <a:cs typeface="Arial"/>
                <a:sym typeface="Arial"/>
              </a:rPr>
              <a:t>Paris is broken</a:t>
            </a:r>
            <a:r>
              <a:rPr lang="vi" sz="1500">
                <a:solidFill>
                  <a:schemeClr val="dk1"/>
                </a:solidFill>
              </a:rPr>
              <a:t> =&gt; y: Temperature in Paris, X: 40 features</a:t>
            </a:r>
            <a:endParaRPr sz="1500">
              <a:solidFill>
                <a:schemeClr val="dk1"/>
              </a:solidFill>
            </a:endParaRPr>
          </a:p>
          <a:p>
            <a:pPr marL="457200" marR="0" lvl="0" indent="-323850" algn="l" rtl="0">
              <a:lnSpc>
                <a:spcPct val="100000"/>
              </a:lnSpc>
              <a:spcBef>
                <a:spcPts val="0"/>
              </a:spcBef>
              <a:spcAft>
                <a:spcPts val="0"/>
              </a:spcAft>
              <a:buClr>
                <a:schemeClr val="dk1"/>
              </a:buClr>
              <a:buSzPts val="1500"/>
              <a:buFont typeface="Arial"/>
              <a:buChar char="-"/>
            </a:pPr>
            <a:r>
              <a:rPr lang="vi" sz="1500">
                <a:solidFill>
                  <a:schemeClr val="dk1"/>
                </a:solidFill>
              </a:rPr>
              <a:t>Hourly data, 1980 - 2019</a:t>
            </a:r>
            <a:endParaRPr sz="1500">
              <a:solidFill>
                <a:schemeClr val="dk1"/>
              </a:solidFill>
            </a:endParaRPr>
          </a:p>
        </p:txBody>
      </p:sp>
      <p:sp>
        <p:nvSpPr>
          <p:cNvPr id="72" name="Google Shape;7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4</a:t>
            </a:fld>
            <a:endParaRPr/>
          </a:p>
        </p:txBody>
      </p:sp>
      <p:pic>
        <p:nvPicPr>
          <p:cNvPr id="73" name="Google Shape;73;p15"/>
          <p:cNvPicPr preferRelativeResize="0"/>
          <p:nvPr/>
        </p:nvPicPr>
        <p:blipFill>
          <a:blip r:embed="rId4">
            <a:alphaModFix/>
          </a:blip>
          <a:stretch>
            <a:fillRect/>
          </a:stretch>
        </p:blipFill>
        <p:spPr>
          <a:xfrm>
            <a:off x="4996625" y="2303225"/>
            <a:ext cx="3475826" cy="1872168"/>
          </a:xfrm>
          <a:prstGeom prst="rect">
            <a:avLst/>
          </a:prstGeom>
          <a:noFill/>
          <a:ln>
            <a:noFill/>
          </a:ln>
        </p:spPr>
      </p:pic>
      <p:sp>
        <p:nvSpPr>
          <p:cNvPr id="74" name="Google Shape;74;p15"/>
          <p:cNvSpPr txBox="1"/>
          <p:nvPr/>
        </p:nvSpPr>
        <p:spPr>
          <a:xfrm>
            <a:off x="5254500" y="4343975"/>
            <a:ext cx="2610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500" i="1">
                <a:solidFill>
                  <a:schemeClr val="dk1"/>
                </a:solidFill>
              </a:rPr>
              <a:t>Temperature data in Paris</a:t>
            </a:r>
            <a:endParaRPr sz="1500" i="1">
              <a:solidFill>
                <a:schemeClr val="dk1"/>
              </a:solidFill>
            </a:endParaRPr>
          </a:p>
        </p:txBody>
      </p:sp>
    </p:spTree>
    <p:extLst>
      <p:ext uri="{BB962C8B-B14F-4D97-AF65-F5344CB8AC3E}">
        <p14:creationId xmlns:p14="http://schemas.microsoft.com/office/powerpoint/2010/main" val="483537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1597950" y="158025"/>
            <a:ext cx="59481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dirty="0"/>
              <a:t>DATA COLLECTION</a:t>
            </a:r>
            <a:endParaRPr dirty="0"/>
          </a:p>
        </p:txBody>
      </p:sp>
      <p:sp>
        <p:nvSpPr>
          <p:cNvPr id="82" name="Google Shape;8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5</a:t>
            </a:fld>
            <a:endParaRPr/>
          </a:p>
        </p:txBody>
      </p:sp>
      <p:sp>
        <p:nvSpPr>
          <p:cNvPr id="2" name="TextBox 1">
            <a:extLst>
              <a:ext uri="{FF2B5EF4-FFF2-40B4-BE49-F238E27FC236}">
                <a16:creationId xmlns:a16="http://schemas.microsoft.com/office/drawing/2014/main" id="{7BB2C671-DC3D-E607-30B9-B1032566CF54}"/>
              </a:ext>
            </a:extLst>
          </p:cNvPr>
          <p:cNvSpPr txBox="1"/>
          <p:nvPr/>
        </p:nvSpPr>
        <p:spPr>
          <a:xfrm>
            <a:off x="184816" y="1152939"/>
            <a:ext cx="8836342" cy="3416320"/>
          </a:xfrm>
          <a:prstGeom prst="rect">
            <a:avLst/>
          </a:prstGeom>
          <a:noFill/>
        </p:spPr>
        <p:txBody>
          <a:bodyPr wrap="square" rtlCol="0">
            <a:spAutoFit/>
          </a:bodyPr>
          <a:lstStyle/>
          <a:p>
            <a:r>
              <a:rPr lang="en-US" sz="1800" b="1" dirty="0"/>
              <a:t>- Source</a:t>
            </a:r>
            <a:r>
              <a:rPr lang="en-US" sz="1800" dirty="0"/>
              <a:t>: </a:t>
            </a:r>
          </a:p>
          <a:p>
            <a:pPr lvl="2"/>
            <a:r>
              <a:rPr lang="en-US" sz="1800" dirty="0"/>
              <a:t>	+ The Weather's Record Keeper: </a:t>
            </a:r>
            <a:r>
              <a:rPr lang="en-US" sz="1800" dirty="0">
                <a:hlinkClick r:id="rId3"/>
              </a:rPr>
              <a:t>https://meteostat.net/en/</a:t>
            </a:r>
            <a:endParaRPr lang="en-US" sz="1800" dirty="0"/>
          </a:p>
          <a:p>
            <a:pPr algn="l"/>
            <a:r>
              <a:rPr lang="en-US" sz="1800" dirty="0"/>
              <a:t>	+ </a:t>
            </a:r>
            <a:r>
              <a:rPr lang="en-US" sz="1800" i="0" dirty="0">
                <a:effectLst/>
                <a:highlight>
                  <a:srgbClr val="F7F7F7"/>
                </a:highlight>
                <a:latin typeface="Arial" panose="020B0604020202020204" pitchFamily="34" charset="0"/>
              </a:rPr>
              <a:t>Personal Weather Station Network</a:t>
            </a:r>
            <a:r>
              <a:rPr lang="en-US" sz="1800" b="0" i="0" dirty="0">
                <a:effectLst/>
                <a:highlight>
                  <a:srgbClr val="F7F7F7"/>
                </a:highlight>
                <a:latin typeface="Arial" panose="020B0604020202020204" pitchFamily="34" charset="0"/>
              </a:rPr>
              <a:t>: </a:t>
            </a:r>
            <a:r>
              <a:rPr lang="en-US" sz="1800" b="0" i="0" dirty="0">
                <a:effectLst/>
                <a:highlight>
                  <a:srgbClr val="F7F7F7"/>
                </a:highlight>
                <a:latin typeface="Arial" panose="020B0604020202020204" pitchFamily="34" charset="0"/>
                <a:hlinkClick r:id="rId4"/>
              </a:rPr>
              <a:t>https://www.wunderground.com/pws/overview</a:t>
            </a:r>
            <a:endParaRPr lang="en-US" sz="1800" b="0" i="0" dirty="0">
              <a:effectLst/>
              <a:highlight>
                <a:srgbClr val="F7F7F7"/>
              </a:highlight>
              <a:latin typeface="Arial" panose="020B0604020202020204" pitchFamily="34" charset="0"/>
            </a:endParaRPr>
          </a:p>
          <a:p>
            <a:pPr algn="l"/>
            <a:endParaRPr lang="en-US" sz="1800" b="0" i="0" dirty="0">
              <a:effectLst/>
              <a:highlight>
                <a:srgbClr val="F7F7F7"/>
              </a:highlight>
              <a:latin typeface="Arial" panose="020B0604020202020204" pitchFamily="34" charset="0"/>
            </a:endParaRPr>
          </a:p>
          <a:p>
            <a:pPr algn="l"/>
            <a:r>
              <a:rPr lang="en-US" sz="1800" b="1" dirty="0">
                <a:highlight>
                  <a:srgbClr val="F7F7F7"/>
                </a:highlight>
                <a:latin typeface="Arial" panose="020B0604020202020204" pitchFamily="34" charset="0"/>
              </a:rPr>
              <a:t>- Language used: </a:t>
            </a:r>
            <a:r>
              <a:rPr lang="en-US" sz="1800" dirty="0">
                <a:highlight>
                  <a:srgbClr val="F7F7F7"/>
                </a:highlight>
                <a:latin typeface="Arial" panose="020B0604020202020204" pitchFamily="34" charset="0"/>
              </a:rPr>
              <a:t>SQL</a:t>
            </a:r>
          </a:p>
          <a:p>
            <a:pPr algn="l"/>
            <a:endParaRPr lang="en-US" sz="1800" b="1" i="0" dirty="0">
              <a:effectLst/>
              <a:highlight>
                <a:srgbClr val="F7F7F7"/>
              </a:highlight>
              <a:latin typeface="Arial" panose="020B0604020202020204" pitchFamily="34" charset="0"/>
            </a:endParaRPr>
          </a:p>
          <a:p>
            <a:pPr algn="l"/>
            <a:r>
              <a:rPr lang="en-US" sz="1800" b="1" i="0" dirty="0">
                <a:effectLst/>
                <a:highlight>
                  <a:srgbClr val="F7F7F7"/>
                </a:highlight>
                <a:latin typeface="Arial" panose="020B0604020202020204" pitchFamily="34" charset="0"/>
              </a:rPr>
              <a:t>- Data Structure:</a:t>
            </a:r>
          </a:p>
          <a:p>
            <a:pPr algn="l"/>
            <a:r>
              <a:rPr lang="en-US" sz="1800" b="1" i="0" dirty="0">
                <a:effectLst/>
                <a:highlight>
                  <a:srgbClr val="F7F7F7"/>
                </a:highlight>
                <a:latin typeface="Arial" panose="020B0604020202020204" pitchFamily="34" charset="0"/>
              </a:rPr>
              <a:t>	</a:t>
            </a:r>
            <a:r>
              <a:rPr lang="en-US" sz="1800" i="0" dirty="0">
                <a:effectLst/>
                <a:highlight>
                  <a:srgbClr val="F7F7F7"/>
                </a:highlight>
                <a:latin typeface="Arial" panose="020B0604020202020204" pitchFamily="34" charset="0"/>
              </a:rPr>
              <a:t>+ Timeseries data, dated from 1980 to 2019	</a:t>
            </a:r>
          </a:p>
          <a:p>
            <a:pPr algn="l"/>
            <a:r>
              <a:rPr lang="en-US" sz="1800" dirty="0">
                <a:highlight>
                  <a:srgbClr val="F7F7F7"/>
                </a:highlight>
                <a:latin typeface="Arial" panose="020B0604020202020204" pitchFamily="34" charset="0"/>
              </a:rPr>
              <a:t>	+ 5 weather stations</a:t>
            </a:r>
            <a:endParaRPr lang="en-US" sz="1800" i="0" dirty="0">
              <a:effectLst/>
              <a:highlight>
                <a:srgbClr val="F7F7F7"/>
              </a:highlight>
              <a:latin typeface="Arial" panose="020B0604020202020204" pitchFamily="34" charset="0"/>
            </a:endParaRPr>
          </a:p>
          <a:p>
            <a:pPr algn="l"/>
            <a:r>
              <a:rPr lang="en-US" sz="1800" dirty="0">
                <a:highlight>
                  <a:srgbClr val="F7F7F7"/>
                </a:highlight>
                <a:latin typeface="Arial" panose="020B0604020202020204" pitchFamily="34" charset="0"/>
              </a:rPr>
              <a:t>	+ 10 features each station</a:t>
            </a:r>
          </a:p>
          <a:p>
            <a:pPr algn="l"/>
            <a:r>
              <a:rPr lang="en-US" sz="1800" dirty="0">
                <a:highlight>
                  <a:srgbClr val="F7F7F7"/>
                </a:highlight>
                <a:latin typeface="Arial" panose="020B0604020202020204" pitchFamily="34" charset="0"/>
              </a:rPr>
              <a:t> </a:t>
            </a:r>
          </a:p>
        </p:txBody>
      </p:sp>
    </p:spTree>
    <p:extLst>
      <p:ext uri="{BB962C8B-B14F-4D97-AF65-F5344CB8AC3E}">
        <p14:creationId xmlns:p14="http://schemas.microsoft.com/office/powerpoint/2010/main" val="172128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1597950" y="158025"/>
            <a:ext cx="59481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dirty="0"/>
              <a:t>DATA COLLECTION PROCESS</a:t>
            </a:r>
            <a:endParaRPr dirty="0"/>
          </a:p>
        </p:txBody>
      </p:sp>
      <p:sp>
        <p:nvSpPr>
          <p:cNvPr id="82" name="Google Shape;8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6</a:t>
            </a:fld>
            <a:endParaRPr/>
          </a:p>
        </p:txBody>
      </p:sp>
      <p:pic>
        <p:nvPicPr>
          <p:cNvPr id="1026" name="Picture 2" descr="6-Step AI Data Collection Process &amp; Roadmap in 2024">
            <a:extLst>
              <a:ext uri="{FF2B5EF4-FFF2-40B4-BE49-F238E27FC236}">
                <a16:creationId xmlns:a16="http://schemas.microsoft.com/office/drawing/2014/main" id="{3565792B-7627-FE0E-48C0-1037CF9E26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36" b="16542"/>
          <a:stretch/>
        </p:blipFill>
        <p:spPr bwMode="auto">
          <a:xfrm>
            <a:off x="703429" y="759455"/>
            <a:ext cx="7546050" cy="2246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CFF6C9-4BA7-195B-4CB1-75550A052389}"/>
              </a:ext>
            </a:extLst>
          </p:cNvPr>
          <p:cNvPicPr>
            <a:picLocks noChangeAspect="1"/>
          </p:cNvPicPr>
          <p:nvPr/>
        </p:nvPicPr>
        <p:blipFill>
          <a:blip r:embed="rId4"/>
          <a:stretch>
            <a:fillRect/>
          </a:stretch>
        </p:blipFill>
        <p:spPr>
          <a:xfrm>
            <a:off x="1399633" y="2975442"/>
            <a:ext cx="2592063" cy="1914833"/>
          </a:xfrm>
          <a:prstGeom prst="rect">
            <a:avLst/>
          </a:prstGeom>
        </p:spPr>
      </p:pic>
      <p:pic>
        <p:nvPicPr>
          <p:cNvPr id="6" name="Picture 5">
            <a:extLst>
              <a:ext uri="{FF2B5EF4-FFF2-40B4-BE49-F238E27FC236}">
                <a16:creationId xmlns:a16="http://schemas.microsoft.com/office/drawing/2014/main" id="{F3C6F0AD-6A40-9A89-22DC-5933BD06DF53}"/>
              </a:ext>
            </a:extLst>
          </p:cNvPr>
          <p:cNvPicPr>
            <a:picLocks noChangeAspect="1"/>
          </p:cNvPicPr>
          <p:nvPr/>
        </p:nvPicPr>
        <p:blipFill>
          <a:blip r:embed="rId5"/>
          <a:stretch>
            <a:fillRect/>
          </a:stretch>
        </p:blipFill>
        <p:spPr>
          <a:xfrm>
            <a:off x="4476454" y="2920271"/>
            <a:ext cx="3026488" cy="1939746"/>
          </a:xfrm>
          <a:prstGeom prst="rect">
            <a:avLst/>
          </a:prstGeom>
        </p:spPr>
      </p:pic>
    </p:spTree>
    <p:extLst>
      <p:ext uri="{BB962C8B-B14F-4D97-AF65-F5344CB8AC3E}">
        <p14:creationId xmlns:p14="http://schemas.microsoft.com/office/powerpoint/2010/main" val="1744868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1597950" y="158025"/>
            <a:ext cx="59481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dirty="0"/>
              <a:t>DATA SCRAPING</a:t>
            </a:r>
            <a:endParaRPr dirty="0"/>
          </a:p>
        </p:txBody>
      </p:sp>
      <p:sp>
        <p:nvSpPr>
          <p:cNvPr id="82" name="Google Shape;8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7</a:t>
            </a:fld>
            <a:endParaRPr/>
          </a:p>
        </p:txBody>
      </p:sp>
      <p:grpSp>
        <p:nvGrpSpPr>
          <p:cNvPr id="2" name="Group 1">
            <a:extLst>
              <a:ext uri="{FF2B5EF4-FFF2-40B4-BE49-F238E27FC236}">
                <a16:creationId xmlns:a16="http://schemas.microsoft.com/office/drawing/2014/main" id="{8153B8E4-BE27-81CD-631D-676EA5F49778}"/>
              </a:ext>
            </a:extLst>
          </p:cNvPr>
          <p:cNvGrpSpPr/>
          <p:nvPr/>
        </p:nvGrpSpPr>
        <p:grpSpPr>
          <a:xfrm>
            <a:off x="1993727" y="1241355"/>
            <a:ext cx="5156545" cy="3038475"/>
            <a:chOff x="1095168" y="1052512"/>
            <a:chExt cx="5156545" cy="3038475"/>
          </a:xfrm>
        </p:grpSpPr>
        <p:pic>
          <p:nvPicPr>
            <p:cNvPr id="2050" name="Picture 2" descr="What is Web Scraping? | Practical Uses &amp; Methods">
              <a:extLst>
                <a:ext uri="{FF2B5EF4-FFF2-40B4-BE49-F238E27FC236}">
                  <a16:creationId xmlns:a16="http://schemas.microsoft.com/office/drawing/2014/main" id="{356A12E2-7F43-8297-4893-79F1068AB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127"/>
            <a:stretch/>
          </p:blipFill>
          <p:spPr bwMode="auto">
            <a:xfrm>
              <a:off x="1095168" y="1052512"/>
              <a:ext cx="4401171" cy="3038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Web Scraping? | Practical Uses &amp; Methods">
              <a:extLst>
                <a:ext uri="{FF2B5EF4-FFF2-40B4-BE49-F238E27FC236}">
                  <a16:creationId xmlns:a16="http://schemas.microsoft.com/office/drawing/2014/main" id="{7E34FEDA-68AB-1785-74A7-632039F6F0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988" t="73633" r="12990"/>
            <a:stretch/>
          </p:blipFill>
          <p:spPr bwMode="auto">
            <a:xfrm>
              <a:off x="5496339" y="1770614"/>
              <a:ext cx="755374" cy="80113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0D2A9D17-2F8F-820E-354C-07819D6D129E}"/>
              </a:ext>
            </a:extLst>
          </p:cNvPr>
          <p:cNvSpPr txBox="1"/>
          <p:nvPr/>
        </p:nvSpPr>
        <p:spPr>
          <a:xfrm>
            <a:off x="1981544" y="4355440"/>
            <a:ext cx="5452134"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 Data is stored in csv format and structured by SQL language</a:t>
            </a:r>
          </a:p>
        </p:txBody>
      </p:sp>
    </p:spTree>
    <p:extLst>
      <p:ext uri="{BB962C8B-B14F-4D97-AF65-F5344CB8AC3E}">
        <p14:creationId xmlns:p14="http://schemas.microsoft.com/office/powerpoint/2010/main" val="295056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1597950" y="158025"/>
            <a:ext cx="59481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US" dirty="0"/>
              <a:t>EDA AND DATA VISUALISATION</a:t>
            </a:r>
            <a:endParaRPr dirty="0"/>
          </a:p>
        </p:txBody>
      </p:sp>
      <p:sp>
        <p:nvSpPr>
          <p:cNvPr id="82" name="Google Shape;8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8</a:t>
            </a:fld>
            <a:endParaRPr/>
          </a:p>
        </p:txBody>
      </p:sp>
      <p:sp>
        <p:nvSpPr>
          <p:cNvPr id="3" name="TextBox 2">
            <a:extLst>
              <a:ext uri="{FF2B5EF4-FFF2-40B4-BE49-F238E27FC236}">
                <a16:creationId xmlns:a16="http://schemas.microsoft.com/office/drawing/2014/main" id="{0D2A9D17-2F8F-820E-354C-07819D6D129E}"/>
              </a:ext>
            </a:extLst>
          </p:cNvPr>
          <p:cNvSpPr txBox="1"/>
          <p:nvPr/>
        </p:nvSpPr>
        <p:spPr>
          <a:xfrm>
            <a:off x="3440921" y="4258886"/>
            <a:ext cx="2411238"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Time series data collected</a:t>
            </a:r>
          </a:p>
        </p:txBody>
      </p:sp>
      <p:pic>
        <p:nvPicPr>
          <p:cNvPr id="3074" name="Picture 2" descr="weather">
            <a:extLst>
              <a:ext uri="{FF2B5EF4-FFF2-40B4-BE49-F238E27FC236}">
                <a16:creationId xmlns:a16="http://schemas.microsoft.com/office/drawing/2014/main" id="{BFD26DD0-5C99-75A2-74F2-14C8E7A03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301" y="843791"/>
            <a:ext cx="4519199" cy="3302028"/>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73;p15">
            <a:extLst>
              <a:ext uri="{FF2B5EF4-FFF2-40B4-BE49-F238E27FC236}">
                <a16:creationId xmlns:a16="http://schemas.microsoft.com/office/drawing/2014/main" id="{B80D84DC-546B-F3A5-7F67-627DCD0B2EC4}"/>
              </a:ext>
            </a:extLst>
          </p:cNvPr>
          <p:cNvPicPr preferRelativeResize="0"/>
          <p:nvPr/>
        </p:nvPicPr>
        <p:blipFill>
          <a:blip r:embed="rId4">
            <a:alphaModFix/>
          </a:blip>
          <a:stretch>
            <a:fillRect/>
          </a:stretch>
        </p:blipFill>
        <p:spPr>
          <a:xfrm>
            <a:off x="504138" y="1432573"/>
            <a:ext cx="3475826" cy="1872168"/>
          </a:xfrm>
          <a:prstGeom prst="rect">
            <a:avLst/>
          </a:prstGeom>
          <a:noFill/>
          <a:ln>
            <a:noFill/>
          </a:ln>
        </p:spPr>
      </p:pic>
    </p:spTree>
    <p:extLst>
      <p:ext uri="{BB962C8B-B14F-4D97-AF65-F5344CB8AC3E}">
        <p14:creationId xmlns:p14="http://schemas.microsoft.com/office/powerpoint/2010/main" val="2424103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1597950" y="158025"/>
            <a:ext cx="59481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vi"/>
              <a:t>METHODOLOGY</a:t>
            </a:r>
            <a:endParaRPr/>
          </a:p>
        </p:txBody>
      </p:sp>
      <p:pic>
        <p:nvPicPr>
          <p:cNvPr id="80" name="Google Shape;80;p16"/>
          <p:cNvPicPr preferRelativeResize="0"/>
          <p:nvPr/>
        </p:nvPicPr>
        <p:blipFill rotWithShape="1">
          <a:blip r:embed="rId3">
            <a:alphaModFix/>
          </a:blip>
          <a:srcRect/>
          <a:stretch/>
        </p:blipFill>
        <p:spPr>
          <a:xfrm>
            <a:off x="250250" y="886525"/>
            <a:ext cx="8839201" cy="3465133"/>
          </a:xfrm>
          <a:prstGeom prst="rect">
            <a:avLst/>
          </a:prstGeom>
          <a:noFill/>
          <a:ln>
            <a:noFill/>
          </a:ln>
        </p:spPr>
      </p:pic>
      <p:pic>
        <p:nvPicPr>
          <p:cNvPr id="81" name="Google Shape;81;p16"/>
          <p:cNvPicPr preferRelativeResize="0"/>
          <p:nvPr/>
        </p:nvPicPr>
        <p:blipFill rotWithShape="1">
          <a:blip r:embed="rId4">
            <a:alphaModFix/>
          </a:blip>
          <a:srcRect/>
          <a:stretch/>
        </p:blipFill>
        <p:spPr>
          <a:xfrm>
            <a:off x="54375" y="4157175"/>
            <a:ext cx="3046950" cy="779700"/>
          </a:xfrm>
          <a:prstGeom prst="rect">
            <a:avLst/>
          </a:prstGeom>
          <a:noFill/>
          <a:ln>
            <a:noFill/>
          </a:ln>
        </p:spPr>
      </p:pic>
      <p:sp>
        <p:nvSpPr>
          <p:cNvPr id="82" name="Google Shape;8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vi"/>
              <a:t>9</a:t>
            </a:fld>
            <a:endParaRPr/>
          </a:p>
        </p:txBody>
      </p:sp>
      <p:sp>
        <p:nvSpPr>
          <p:cNvPr id="83" name="Google Shape;83;p16"/>
          <p:cNvSpPr txBox="1"/>
          <p:nvPr/>
        </p:nvSpPr>
        <p:spPr>
          <a:xfrm>
            <a:off x="1713300" y="4442550"/>
            <a:ext cx="5487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500">
                <a:solidFill>
                  <a:schemeClr val="dk1"/>
                </a:solidFill>
              </a:rPr>
              <a:t>(30 years)</a:t>
            </a:r>
            <a:endParaRPr sz="500">
              <a:solidFill>
                <a:schemeClr val="dk1"/>
              </a:solidFill>
            </a:endParaRPr>
          </a:p>
        </p:txBody>
      </p:sp>
      <p:sp>
        <p:nvSpPr>
          <p:cNvPr id="84" name="Google Shape;84;p16"/>
          <p:cNvSpPr txBox="1"/>
          <p:nvPr/>
        </p:nvSpPr>
        <p:spPr>
          <a:xfrm>
            <a:off x="2985000" y="4442550"/>
            <a:ext cx="5487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500">
                <a:solidFill>
                  <a:schemeClr val="dk1"/>
                </a:solidFill>
              </a:rPr>
              <a:t>(10 years)</a:t>
            </a:r>
            <a:endParaRPr sz="500">
              <a:solidFill>
                <a:schemeClr val="dk1"/>
              </a:solidFill>
            </a:endParaRPr>
          </a:p>
        </p:txBody>
      </p:sp>
      <p:sp>
        <p:nvSpPr>
          <p:cNvPr id="85" name="Google Shape;85;p16"/>
          <p:cNvSpPr txBox="1"/>
          <p:nvPr/>
        </p:nvSpPr>
        <p:spPr>
          <a:xfrm>
            <a:off x="1901725" y="4125125"/>
            <a:ext cx="5487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500">
                <a:solidFill>
                  <a:schemeClr val="dk1"/>
                </a:solidFill>
              </a:rPr>
              <a:t>(40 years)</a:t>
            </a:r>
            <a:endParaRPr sz="5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1420</Words>
  <Application>Microsoft Office PowerPoint</Application>
  <PresentationFormat>On-screen Show (16:9)</PresentationFormat>
  <Paragraphs>152</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Wingdings</vt:lpstr>
      <vt:lpstr>Arial</vt:lpstr>
      <vt:lpstr>Roboto</vt:lpstr>
      <vt:lpstr>Simple Light</vt:lpstr>
      <vt:lpstr>IBM COURSERA CAPSTONE PROJECT   Weather Stations</vt:lpstr>
      <vt:lpstr>OUTLINE</vt:lpstr>
      <vt:lpstr>EXECUTIVE SUMMARY</vt:lpstr>
      <vt:lpstr>INTRODUCTION</vt:lpstr>
      <vt:lpstr>DATA COLLECTION</vt:lpstr>
      <vt:lpstr>DATA COLLECTION PROCESS</vt:lpstr>
      <vt:lpstr>DATA SCRAPING</vt:lpstr>
      <vt:lpstr>EDA AND DATA VISUALISATION</vt:lpstr>
      <vt:lpstr>METHODOLOGY</vt:lpstr>
      <vt:lpstr>RESULTS - Comparison within 40 features </vt:lpstr>
      <vt:lpstr>RESULTS - 20 Features Validation Curve (alpha = 0)</vt:lpstr>
      <vt:lpstr>RESULTS - Comparison within 20 features</vt:lpstr>
      <vt:lpstr>RESULTS - Comparison with different models</vt:lpstr>
      <vt:lpstr>EDA WITH SQL RESULTS</vt:lpstr>
      <vt:lpstr>PLOTLY DASH DASHBOARD RESULTS</vt:lpstr>
      <vt:lpstr>INTERACTIVE MAP WITH FOLIUM</vt:lpstr>
      <vt:lpstr>DISCUSSION &amp; CONCLUSION</vt:lpstr>
      <vt:lpstr>APPENDIX - Parameters</vt:lpstr>
      <vt:lpstr>APPENDIX - Learning Curve for Neural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Nay VO THOI X2020</cp:lastModifiedBy>
  <cp:revision>18</cp:revision>
  <dcterms:modified xsi:type="dcterms:W3CDTF">2024-08-05T18:55:48Z</dcterms:modified>
</cp:coreProperties>
</file>